
<file path=[Content_Types].xml><?xml version="1.0" encoding="utf-8"?>
<Types xmlns="http://schemas.openxmlformats.org/package/2006/content-types">
  <Default Extension="png" ContentType="image/png"/>
  <Default Extension="bin" ContentType="application/vnd.ms-office.activeX"/>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ctiveX/activeX1.xml" ContentType="application/vnd.ms-office.activeX+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tags/tag6.xml" ContentType="application/vnd.openxmlformats-officedocument.presentationml.tags+xml"/>
  <Override PartName="/ppt/notesSlides/notesSlide29.xml" ContentType="application/vnd.openxmlformats-officedocument.presentationml.notesSlide+xml"/>
  <Override PartName="/ppt/tags/tag7.xml" ContentType="application/vnd.openxmlformats-officedocument.presentationml.tags+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0.xml" ContentType="application/vnd.openxmlformats-officedocument.presentationml.tags+xml"/>
  <Override PartName="/ppt/notesSlides/notesSlide35.xml" ContentType="application/vnd.openxmlformats-officedocument.presentationml.notesSlide+xml"/>
  <Override PartName="/ppt/tags/tag11.xml" ContentType="application/vnd.openxmlformats-officedocument.presentationml.tags+xml"/>
  <Override PartName="/ppt/notesSlides/notesSlide36.xml" ContentType="application/vnd.openxmlformats-officedocument.presentationml.notesSlide+xml"/>
  <Override PartName="/ppt/tags/tag12.xml" ContentType="application/vnd.openxmlformats-officedocument.presentationml.tags+xml"/>
  <Override PartName="/ppt/notesSlides/notesSlide37.xml" ContentType="application/vnd.openxmlformats-officedocument.presentationml.notesSlide+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483" r:id="rId2"/>
    <p:sldId id="578" r:id="rId3"/>
    <p:sldId id="484" r:id="rId4"/>
    <p:sldId id="521" r:id="rId5"/>
    <p:sldId id="516" r:id="rId6"/>
    <p:sldId id="515" r:id="rId7"/>
    <p:sldId id="517" r:id="rId8"/>
    <p:sldId id="534" r:id="rId9"/>
    <p:sldId id="579" r:id="rId10"/>
    <p:sldId id="511" r:id="rId11"/>
    <p:sldId id="512" r:id="rId12"/>
    <p:sldId id="513" r:id="rId13"/>
    <p:sldId id="592" r:id="rId14"/>
    <p:sldId id="591" r:id="rId15"/>
    <p:sldId id="514" r:id="rId16"/>
    <p:sldId id="518" r:id="rId17"/>
    <p:sldId id="519" r:id="rId18"/>
    <p:sldId id="522" r:id="rId19"/>
    <p:sldId id="520" r:id="rId20"/>
    <p:sldId id="523" r:id="rId21"/>
    <p:sldId id="485" r:id="rId22"/>
    <p:sldId id="533" r:id="rId23"/>
    <p:sldId id="528" r:id="rId24"/>
    <p:sldId id="530" r:id="rId25"/>
    <p:sldId id="532" r:id="rId26"/>
    <p:sldId id="527" r:id="rId27"/>
    <p:sldId id="577" r:id="rId28"/>
    <p:sldId id="593" r:id="rId29"/>
    <p:sldId id="535" r:id="rId30"/>
    <p:sldId id="536" r:id="rId31"/>
    <p:sldId id="571" r:id="rId32"/>
    <p:sldId id="572" r:id="rId33"/>
    <p:sldId id="582" r:id="rId34"/>
    <p:sldId id="574" r:id="rId35"/>
    <p:sldId id="573" r:id="rId36"/>
    <p:sldId id="581" r:id="rId37"/>
    <p:sldId id="575" r:id="rId38"/>
    <p:sldId id="576" r:id="rId39"/>
    <p:sldId id="590" r:id="rId40"/>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DB45"/>
    <a:srgbClr val="90E33D"/>
    <a:srgbClr val="90EF31"/>
    <a:srgbClr val="85D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39" autoAdjust="0"/>
    <p:restoredTop sz="90580" autoAdjust="0"/>
  </p:normalViewPr>
  <p:slideViewPr>
    <p:cSldViewPr>
      <p:cViewPr>
        <p:scale>
          <a:sx n="83" d="100"/>
          <a:sy n="83" d="100"/>
        </p:scale>
        <p:origin x="-1002"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sz="quarter" idx="1"/>
          </p:nvPr>
        </p:nvSpPr>
        <p:spPr>
          <a:xfrm>
            <a:off x="4021294" y="0"/>
            <a:ext cx="3076363" cy="511731"/>
          </a:xfrm>
          <a:prstGeom prst="rect">
            <a:avLst/>
          </a:prstGeom>
        </p:spPr>
        <p:txBody>
          <a:bodyPr vert="horz" lIns="96661" tIns="48331" rIns="96661" bIns="48331" rtlCol="0"/>
          <a:lstStyle>
            <a:lvl1pPr algn="r">
              <a:defRPr sz="1300"/>
            </a:lvl1pPr>
          </a:lstStyle>
          <a:p>
            <a:fld id="{23A44D11-9E2A-4B41-BC2A-D688609D6ACC}" type="datetimeFigureOut">
              <a:rPr lang="en-CA" smtClean="0"/>
              <a:t>24/04/2018</a:t>
            </a:fld>
            <a:endParaRPr lang="en-CA"/>
          </a:p>
        </p:txBody>
      </p:sp>
      <p:sp>
        <p:nvSpPr>
          <p:cNvPr id="4" name="Footer Placeholder 3"/>
          <p:cNvSpPr>
            <a:spLocks noGrp="1"/>
          </p:cNvSpPr>
          <p:nvPr>
            <p:ph type="ftr" sz="quarter" idx="2"/>
          </p:nvPr>
        </p:nvSpPr>
        <p:spPr>
          <a:xfrm>
            <a:off x="0" y="9721106"/>
            <a:ext cx="3076363" cy="511731"/>
          </a:xfrm>
          <a:prstGeom prst="rect">
            <a:avLst/>
          </a:prstGeom>
        </p:spPr>
        <p:txBody>
          <a:bodyPr vert="horz" lIns="96661" tIns="48331" rIns="96661" bIns="48331" rtlCol="0" anchor="b"/>
          <a:lstStyle>
            <a:lvl1pPr algn="l">
              <a:defRPr sz="1300"/>
            </a:lvl1pPr>
          </a:lstStyle>
          <a:p>
            <a:endParaRPr lang="en-CA"/>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6661" tIns="48331" rIns="96661" bIns="48331" rtlCol="0" anchor="b"/>
          <a:lstStyle>
            <a:lvl1pPr algn="r">
              <a:defRPr sz="1300"/>
            </a:lvl1pPr>
          </a:lstStyle>
          <a:p>
            <a:fld id="{504C119A-18EA-4EAA-90C7-33AE46190E46}" type="slidenum">
              <a:rPr lang="en-CA" smtClean="0"/>
              <a:t>‹#›</a:t>
            </a:fld>
            <a:endParaRPr lang="en-CA"/>
          </a:p>
        </p:txBody>
      </p:sp>
    </p:spTree>
    <p:extLst>
      <p:ext uri="{BB962C8B-B14F-4D97-AF65-F5344CB8AC3E}">
        <p14:creationId xmlns:p14="http://schemas.microsoft.com/office/powerpoint/2010/main" val="1071953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021294" y="0"/>
            <a:ext cx="3076363" cy="511731"/>
          </a:xfrm>
          <a:prstGeom prst="rect">
            <a:avLst/>
          </a:prstGeom>
        </p:spPr>
        <p:txBody>
          <a:bodyPr vert="horz" lIns="96661" tIns="48331" rIns="96661" bIns="48331" rtlCol="0"/>
          <a:lstStyle>
            <a:lvl1pPr algn="r">
              <a:defRPr sz="1300"/>
            </a:lvl1pPr>
          </a:lstStyle>
          <a:p>
            <a:fld id="{00245681-FD10-43F2-9491-5E5071ACFDFD}" type="datetimeFigureOut">
              <a:rPr lang="en-CA" smtClean="0"/>
              <a:pPr/>
              <a:t>24/04/2018</a:t>
            </a:fld>
            <a:endParaRPr lang="en-CA"/>
          </a:p>
        </p:txBody>
      </p:sp>
      <p:sp>
        <p:nvSpPr>
          <p:cNvPr id="4" name="Slide Image Placeholder 3"/>
          <p:cNvSpPr>
            <a:spLocks noGrp="1" noRot="1" noChangeAspect="1"/>
          </p:cNvSpPr>
          <p:nvPr>
            <p:ph type="sldImg" idx="2"/>
          </p:nvPr>
        </p:nvSpPr>
        <p:spPr>
          <a:xfrm>
            <a:off x="990600" y="768350"/>
            <a:ext cx="5118100" cy="3838575"/>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721106"/>
            <a:ext cx="3076363" cy="511731"/>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6661" tIns="48331" rIns="96661" bIns="48331" rtlCol="0" anchor="b"/>
          <a:lstStyle>
            <a:lvl1pPr algn="r">
              <a:defRPr sz="1300"/>
            </a:lvl1pPr>
          </a:lstStyle>
          <a:p>
            <a:fld id="{0B4463BC-A627-4337-A832-DF2F0E3D5E71}" type="slidenum">
              <a:rPr lang="en-CA" smtClean="0"/>
              <a:pPr/>
              <a:t>‹#›</a:t>
            </a:fld>
            <a:endParaRPr lang="en-CA"/>
          </a:p>
        </p:txBody>
      </p:sp>
    </p:spTree>
    <p:extLst>
      <p:ext uri="{BB962C8B-B14F-4D97-AF65-F5344CB8AC3E}">
        <p14:creationId xmlns:p14="http://schemas.microsoft.com/office/powerpoint/2010/main" val="1210470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planetorbitrap.com/orbitrap-velos-pr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dt" sz="quarter" idx="1"/>
          </p:nvPr>
        </p:nvSpPr>
        <p:spPr bwMode="auto">
          <a:noFill/>
          <a:ln>
            <a:miter lim="800000"/>
            <a:headEnd/>
            <a:tailEnd/>
          </a:ln>
        </p:spPr>
        <p:txBody>
          <a:bodyPr/>
          <a:lstStyle/>
          <a:p>
            <a:r>
              <a:rPr lang="zh-CN" altLang="en-US">
                <a:latin typeface="Calibri" pitchFamily="34" charset="0"/>
                <a:ea typeface="宋体"/>
                <a:cs typeface="宋体"/>
              </a:rPr>
              <a:t>rjtian@dicp.ac.cn</a:t>
            </a:r>
            <a:endParaRPr lang="en-US" altLang="zh-CN">
              <a:latin typeface="Calibri" pitchFamily="34" charset="0"/>
              <a:ea typeface="宋体"/>
              <a:cs typeface="宋体"/>
            </a:endParaRPr>
          </a:p>
        </p:txBody>
      </p:sp>
      <p:sp>
        <p:nvSpPr>
          <p:cNvPr id="17410" name="Rectangle 7"/>
          <p:cNvSpPr>
            <a:spLocks noGrp="1" noChangeArrowheads="1"/>
          </p:cNvSpPr>
          <p:nvPr>
            <p:ph type="sldNum" sz="quarter" idx="5"/>
          </p:nvPr>
        </p:nvSpPr>
        <p:spPr bwMode="auto">
          <a:noFill/>
          <a:ln>
            <a:miter lim="800000"/>
            <a:headEnd/>
            <a:tailEnd/>
          </a:ln>
        </p:spPr>
        <p:txBody>
          <a:bodyPr/>
          <a:lstStyle/>
          <a:p>
            <a:fld id="{87C48F20-E44D-4FB6-A4B8-BD92DCE2C7E7}" type="slidenum">
              <a:rPr lang="en-US" altLang="zh-CN" smtClean="0">
                <a:latin typeface="Calibri" pitchFamily="34" charset="0"/>
                <a:ea typeface="宋体"/>
                <a:cs typeface="宋体"/>
              </a:rPr>
              <a:pPr/>
              <a:t>1</a:t>
            </a:fld>
            <a:endParaRPr lang="en-US" altLang="zh-CN">
              <a:latin typeface="Calibri" pitchFamily="34" charset="0"/>
              <a:ea typeface="宋体"/>
              <a:cs typeface="宋体"/>
            </a:endParaRPr>
          </a:p>
        </p:txBody>
      </p:sp>
      <p:sp>
        <p:nvSpPr>
          <p:cNvPr id="174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2" name="Rectangle 3"/>
          <p:cNvSpPr>
            <a:spLocks noGrp="1" noChangeArrowheads="1"/>
          </p:cNvSpPr>
          <p:nvPr>
            <p:ph type="body" idx="1"/>
          </p:nvPr>
        </p:nvSpPr>
        <p:spPr bwMode="auto">
          <a:noFill/>
        </p:spPr>
        <p:txBody>
          <a:bodyPr/>
          <a:lstStyle/>
          <a:p>
            <a:endParaRPr lang="en-US" altLang="en-US"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13</a:t>
            </a:fld>
            <a:endParaRPr lang="en-US"/>
          </a:p>
        </p:txBody>
      </p:sp>
    </p:spTree>
    <p:extLst>
      <p:ext uri="{BB962C8B-B14F-4D97-AF65-F5344CB8AC3E}">
        <p14:creationId xmlns:p14="http://schemas.microsoft.com/office/powerpoint/2010/main" val="343427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14</a:t>
            </a:fld>
            <a:endParaRPr lang="en-US"/>
          </a:p>
        </p:txBody>
      </p:sp>
    </p:spTree>
    <p:extLst>
      <p:ext uri="{BB962C8B-B14F-4D97-AF65-F5344CB8AC3E}">
        <p14:creationId xmlns:p14="http://schemas.microsoft.com/office/powerpoint/2010/main" val="1961597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b="1" i="1" dirty="0"/>
              <a:t>A</a:t>
            </a:r>
            <a:r>
              <a:rPr lang="en-CA" b="1" dirty="0"/>
              <a:t> - Eddy diffusion</a:t>
            </a:r>
            <a:r>
              <a:rPr lang="en-CA" dirty="0"/>
              <a:t/>
            </a:r>
            <a:br>
              <a:rPr lang="en-CA" dirty="0"/>
            </a:br>
            <a:r>
              <a:rPr lang="en-CA" dirty="0"/>
              <a:t>The mobile phase moves through the column which is packed with stationary phase. Solute molecules will take different paths through the stationary phase at random. This will cause broadening of the solute band, because different paths are of different lengths.</a:t>
            </a:r>
          </a:p>
          <a:p>
            <a:r>
              <a:rPr lang="en-CA" b="1" i="1" dirty="0"/>
              <a:t>B</a:t>
            </a:r>
            <a:r>
              <a:rPr lang="en-CA" b="1" dirty="0"/>
              <a:t> - Longitudinal diffusion</a:t>
            </a:r>
            <a:r>
              <a:rPr lang="en-CA" dirty="0"/>
              <a:t/>
            </a:r>
            <a:br>
              <a:rPr lang="en-CA" dirty="0"/>
            </a:br>
            <a:r>
              <a:rPr lang="en-CA" dirty="0"/>
              <a:t>The concentration of </a:t>
            </a:r>
            <a:r>
              <a:rPr lang="en-CA" dirty="0" err="1"/>
              <a:t>analyte</a:t>
            </a:r>
            <a:r>
              <a:rPr lang="en-CA" dirty="0"/>
              <a:t> is less at the edges of the band than at the center. </a:t>
            </a:r>
            <a:r>
              <a:rPr lang="en-CA" dirty="0" err="1"/>
              <a:t>Analyte</a:t>
            </a:r>
            <a:r>
              <a:rPr lang="en-CA" dirty="0"/>
              <a:t> diffuses out from the center to the edges. This causes band broadening. If the velocity of the mobile phase is high then the </a:t>
            </a:r>
            <a:r>
              <a:rPr lang="en-CA" dirty="0" err="1"/>
              <a:t>analyte</a:t>
            </a:r>
            <a:r>
              <a:rPr lang="en-CA" dirty="0"/>
              <a:t> spends less time on the column, which decreases the effects of longitudinal diffusion.</a:t>
            </a:r>
          </a:p>
          <a:p>
            <a:r>
              <a:rPr lang="en-CA" b="1" i="1" dirty="0"/>
              <a:t>C</a:t>
            </a:r>
            <a:r>
              <a:rPr lang="en-CA" b="1" dirty="0"/>
              <a:t> - Resistance to mass transfer</a:t>
            </a:r>
            <a:r>
              <a:rPr lang="en-CA" dirty="0"/>
              <a:t/>
            </a:r>
            <a:br>
              <a:rPr lang="en-CA" dirty="0"/>
            </a:br>
            <a:r>
              <a:rPr lang="en-CA" dirty="0"/>
              <a:t>The </a:t>
            </a:r>
            <a:r>
              <a:rPr lang="en-CA" dirty="0" err="1"/>
              <a:t>analyte</a:t>
            </a:r>
            <a:r>
              <a:rPr lang="en-CA" dirty="0"/>
              <a:t> takes a certain amount of time to equilibrate between the stationary and mobile phase. If the velocity of the mobile phase is high, and the </a:t>
            </a:r>
            <a:r>
              <a:rPr lang="en-CA" dirty="0" err="1"/>
              <a:t>analyte</a:t>
            </a:r>
            <a:r>
              <a:rPr lang="en-CA" dirty="0"/>
              <a:t> has a strong affinity for the stationary phase, then the </a:t>
            </a:r>
            <a:r>
              <a:rPr lang="en-CA" dirty="0" err="1"/>
              <a:t>analyte</a:t>
            </a:r>
            <a:r>
              <a:rPr lang="en-CA" dirty="0"/>
              <a:t> in the mobile phase will move ahead of the </a:t>
            </a:r>
            <a:r>
              <a:rPr lang="en-CA" dirty="0" err="1"/>
              <a:t>analyte</a:t>
            </a:r>
            <a:r>
              <a:rPr lang="en-CA" dirty="0"/>
              <a:t> in the stationary phase. The band of </a:t>
            </a:r>
            <a:r>
              <a:rPr lang="en-CA" dirty="0" err="1"/>
              <a:t>analyte</a:t>
            </a:r>
            <a:r>
              <a:rPr lang="en-CA" dirty="0"/>
              <a:t> is broadened. The higher the velocity of mobile phase, the worse the broadening becomes.</a:t>
            </a:r>
          </a:p>
          <a:p>
            <a:r>
              <a:rPr lang="en-CA" dirty="0"/>
              <a:t/>
            </a:r>
            <a:br>
              <a:rPr lang="en-CA" dirty="0"/>
            </a:br>
            <a:endParaRPr lang="en-CA" dirty="0"/>
          </a:p>
          <a:p>
            <a:pPr defTabSz="483306" eaLnBrk="0" fontAlgn="base" hangingPunct="0">
              <a:spcBef>
                <a:spcPct val="30000"/>
              </a:spcBef>
              <a:spcAft>
                <a:spcPct val="0"/>
              </a:spcAft>
              <a:defRPr/>
            </a:pPr>
            <a:endParaRPr lang="en-US" sz="1300" dirty="0">
              <a:ea typeface="MS PGothic" pitchFamily="34" charset="-128"/>
            </a:endParaRPr>
          </a:p>
        </p:txBody>
      </p:sp>
      <p:sp>
        <p:nvSpPr>
          <p:cNvPr id="4" name="Slide Number Placeholder 3"/>
          <p:cNvSpPr>
            <a:spLocks noGrp="1"/>
          </p:cNvSpPr>
          <p:nvPr>
            <p:ph type="sldNum" sz="quarter" idx="10"/>
          </p:nvPr>
        </p:nvSpPr>
        <p:spPr/>
        <p:txBody>
          <a:bodyPr/>
          <a:lstStyle/>
          <a:p>
            <a:fld id="{16F61318-46FA-43EF-B694-2874CC467A1E}"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eaLnBrk="0" fontAlgn="base" hangingPunct="0">
              <a:spcBef>
                <a:spcPct val="30000"/>
              </a:spcBef>
              <a:spcAft>
                <a:spcPct val="0"/>
              </a:spcAft>
              <a:defRPr/>
            </a:pPr>
            <a:endParaRPr lang="en-US" sz="1300" dirty="0">
              <a:ea typeface="MS PGothic" pitchFamily="34" charset="-128"/>
            </a:endParaRPr>
          </a:p>
        </p:txBody>
      </p:sp>
      <p:sp>
        <p:nvSpPr>
          <p:cNvPr id="4" name="Slide Number Placeholder 3"/>
          <p:cNvSpPr>
            <a:spLocks noGrp="1"/>
          </p:cNvSpPr>
          <p:nvPr>
            <p:ph type="sldNum" sz="quarter" idx="10"/>
          </p:nvPr>
        </p:nvSpPr>
        <p:spPr/>
        <p:txBody>
          <a:bodyPr/>
          <a:lstStyle/>
          <a:p>
            <a:fld id="{16F61318-46FA-43EF-B694-2874CC467A1E}"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eaLnBrk="0" fontAlgn="base" hangingPunct="0">
              <a:spcBef>
                <a:spcPct val="30000"/>
              </a:spcBef>
              <a:spcAft>
                <a:spcPct val="0"/>
              </a:spcAft>
              <a:defRPr/>
            </a:pPr>
            <a:endParaRPr lang="en-US" sz="1300" dirty="0">
              <a:ea typeface="MS PGothic" pitchFamily="34" charset="-128"/>
            </a:endParaRPr>
          </a:p>
        </p:txBody>
      </p:sp>
      <p:sp>
        <p:nvSpPr>
          <p:cNvPr id="4" name="Slide Number Placeholder 3"/>
          <p:cNvSpPr>
            <a:spLocks noGrp="1"/>
          </p:cNvSpPr>
          <p:nvPr>
            <p:ph type="sldNum" sz="quarter" idx="10"/>
          </p:nvPr>
        </p:nvSpPr>
        <p:spPr/>
        <p:txBody>
          <a:bodyPr/>
          <a:lstStyle/>
          <a:p>
            <a:fld id="{16F61318-46FA-43EF-B694-2874CC467A1E}"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120000"/>
              </a:lnSpc>
              <a:buFont typeface="Wingdings" pitchFamily="2" charset="2"/>
              <a:buNone/>
            </a:pPr>
            <a:r>
              <a:rPr lang="en-US" sz="1300" dirty="0">
                <a:solidFill>
                  <a:srgbClr val="0000FF"/>
                </a:solidFill>
              </a:rPr>
              <a:t>LTQ video </a:t>
            </a:r>
            <a:r>
              <a:rPr lang="en-CA" dirty="0">
                <a:hlinkClick r:id="rId3"/>
              </a:rPr>
              <a:t>http://planetorbitrap.com/orbitrap-velos-pro#.Ui9qM8ako_4</a:t>
            </a:r>
            <a:endParaRPr lang="en-US" sz="1300" dirty="0">
              <a:solidFill>
                <a:srgbClr val="0000FF"/>
              </a:solidFill>
            </a:endParaRPr>
          </a:p>
        </p:txBody>
      </p:sp>
      <p:sp>
        <p:nvSpPr>
          <p:cNvPr id="4" name="Slide Number Placeholder 3"/>
          <p:cNvSpPr>
            <a:spLocks noGrp="1"/>
          </p:cNvSpPr>
          <p:nvPr>
            <p:ph type="sldNum" sz="quarter" idx="10"/>
          </p:nvPr>
        </p:nvSpPr>
        <p:spPr/>
        <p:txBody>
          <a:bodyPr/>
          <a:lstStyle/>
          <a:p>
            <a:fld id="{0D1FFFD7-0694-4E28-950D-7B6EBA9F0FF5}"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28</a:t>
            </a:fld>
            <a:endParaRPr lang="en-US"/>
          </a:p>
        </p:txBody>
      </p:sp>
    </p:spTree>
    <p:extLst>
      <p:ext uri="{BB962C8B-B14F-4D97-AF65-F5344CB8AC3E}">
        <p14:creationId xmlns:p14="http://schemas.microsoft.com/office/powerpoint/2010/main" val="3040714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这也就是为什么我们需要利用蛋白质组学的手段对复杂的细胞间信号转导过程进行系统水平的研究。这里我想首先对蛋白质组学进行一个简单的介绍。这张图显示的是蛋白质组学研究的基本过程。首先，细胞样品经过裂解获得蛋白质混合物，然后利用胰蛋白酶将其酶解为更为复杂的肽段混合物。接着，微柱高效液相色谱将所获得的肽段混合物进行分离。一般这一分离过程是在液相色谱和质谱联用系统中在线完成。因此，经过分离后的多肽组分可以直接通过电喷雾离子源引入质谱中。在质谱仪中，多肽组分的分子量首先由一级质谱测定，然后串联质谱系统可以对多肽组分进行碎裂和碎片分子量测定。最后，通过对所获得的多肽碎片分子量信息进行蛋白质数据库比对，可以获得多肽组分序列信息从而进一步鉴定相应蛋白质。这里需要强调的是，这是一个虽然简单，但是通用的实验流程。基于这一基本流程，可以衍生出许多针对不同应用对象的更为专一的蛋白质组学分析策略。这里我就不对这些最新的技术进行一一介绍，但是在我的报告过程中会涉及到其中很多相关的技术。</a:t>
            </a:r>
          </a:p>
        </p:txBody>
      </p:sp>
      <p:sp>
        <p:nvSpPr>
          <p:cNvPr id="4" name="Slide Number Placeholder 3"/>
          <p:cNvSpPr>
            <a:spLocks noGrp="1"/>
          </p:cNvSpPr>
          <p:nvPr>
            <p:ph type="sldNum" sz="quarter" idx="10"/>
          </p:nvPr>
        </p:nvSpPr>
        <p:spPr/>
        <p:txBody>
          <a:bodyPr/>
          <a:lstStyle/>
          <a:p>
            <a:fld id="{16F61318-46FA-43EF-B694-2874CC467A1E}"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463BC-A627-4337-A832-DF2F0E3D5E71}" type="slidenum">
              <a:rPr lang="en-CA" smtClean="0"/>
              <a:pPr/>
              <a:t>39</a:t>
            </a:fld>
            <a:endParaRPr lang="en-CA"/>
          </a:p>
        </p:txBody>
      </p:sp>
    </p:spTree>
    <p:extLst>
      <p:ext uri="{BB962C8B-B14F-4D97-AF65-F5344CB8AC3E}">
        <p14:creationId xmlns:p14="http://schemas.microsoft.com/office/powerpoint/2010/main" val="102547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1990</a:t>
            </a:r>
            <a:r>
              <a:rPr lang="zh-CN" altLang="en-US" sz="1200" b="0" i="0" kern="1200" dirty="0">
                <a:solidFill>
                  <a:schemeClr val="tx1"/>
                </a:solidFill>
                <a:effectLst/>
                <a:latin typeface="+mn-lt"/>
                <a:ea typeface="+mn-ea"/>
                <a:cs typeface="+mn-cs"/>
              </a:rPr>
              <a:t>年启动的“国际人类基因组计划</a:t>
            </a:r>
            <a:r>
              <a:rPr lang="en-US" altLang="zh-CN" sz="1200" b="0" i="0" kern="1200" dirty="0">
                <a:solidFill>
                  <a:schemeClr val="tx1"/>
                </a:solidFill>
                <a:effectLst/>
                <a:latin typeface="+mn-lt"/>
                <a:ea typeface="+mn-ea"/>
                <a:cs typeface="+mn-cs"/>
              </a:rPr>
              <a:t>(Human Genome Project, HGP)”</a:t>
            </a:r>
            <a:r>
              <a:rPr lang="zh-CN" altLang="en-US" sz="1200" b="0" i="0" kern="1200" dirty="0">
                <a:solidFill>
                  <a:schemeClr val="tx1"/>
                </a:solidFill>
                <a:effectLst/>
                <a:latin typeface="+mn-lt"/>
                <a:ea typeface="+mn-ea"/>
                <a:cs typeface="+mn-cs"/>
              </a:rPr>
              <a:t>是一项举世瞩目、越国界、跨世纪的科学壮举，是推动科学和技术发展、造福人类的重大历史性项目，其核心内容是测定人基因组的全部</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序列，从而获得人类自身最重要的生物学信息，实现人类对自身认识的一次最重大的飞跃。它与“曼哈顿原子弹计划”和“阿波罗登月计划”，被并称为人类自然科学史上的“三大计划”，是人类文明史上最伟大的科学创举之一。中国是继美、英、法、德、日之后的第</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个参与国，也是唯一的一个发展中国家。</a:t>
            </a:r>
            <a:r>
              <a:rPr lang="zh-CN" altLang="en-US" dirty="0"/>
              <a:t/>
            </a:r>
            <a:br>
              <a:rPr lang="zh-CN" altLang="en-US" dirty="0"/>
            </a:br>
            <a:r>
              <a:rPr lang="zh-CN" altLang="en-US" sz="1200" b="0" i="0" kern="1200" dirty="0">
                <a:solidFill>
                  <a:schemeClr val="tx1"/>
                </a:solidFill>
                <a:effectLst/>
                <a:latin typeface="+mn-lt"/>
                <a:ea typeface="+mn-ea"/>
                <a:cs typeface="+mn-cs"/>
              </a:rPr>
              <a:t>我国承担的任务是完成人类</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号染色体短臂上距端粒端约</a:t>
            </a:r>
            <a:r>
              <a:rPr lang="en-US" altLang="zh-CN" sz="1200" b="0" i="0" kern="1200" dirty="0">
                <a:solidFill>
                  <a:schemeClr val="tx1"/>
                </a:solidFill>
                <a:effectLst/>
                <a:latin typeface="+mn-lt"/>
                <a:ea typeface="+mn-ea"/>
                <a:cs typeface="+mn-cs"/>
              </a:rPr>
              <a:t>30cM</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序列的精细测定，主要内容包括：物理图谱建立与大规模克隆筛选、霰弹法测序与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工作框架图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构建、序列的组装与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完成图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构建、生物信息学技术的建立和大量数据的整理分析。</a:t>
            </a:r>
            <a:r>
              <a:rPr lang="zh-CN" altLang="en-US" dirty="0"/>
              <a:t/>
            </a:r>
            <a:br>
              <a:rPr lang="zh-CN" altLang="en-US" dirty="0"/>
            </a:b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日，人类基因组工作框架图已经绘制完成，这是人类历史上“值得载入史册的一天”。</a:t>
            </a:r>
            <a:r>
              <a:rPr lang="zh-CN" altLang="en-US" dirty="0"/>
              <a:t/>
            </a:r>
            <a:br>
              <a:rPr lang="zh-CN" altLang="en-US" dirty="0"/>
            </a:br>
            <a:r>
              <a:rPr lang="en-US" altLang="zh-CN" sz="1200" b="0" i="0" kern="1200" dirty="0">
                <a:solidFill>
                  <a:schemeClr val="tx1"/>
                </a:solidFill>
                <a:effectLst/>
                <a:latin typeface="+mn-lt"/>
                <a:ea typeface="+mn-ea"/>
                <a:cs typeface="+mn-cs"/>
              </a:rPr>
              <a:t>2001</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26</a:t>
            </a:r>
            <a:r>
              <a:rPr lang="zh-CN" altLang="en-US" sz="1200" b="0" i="0" kern="1200" dirty="0">
                <a:solidFill>
                  <a:schemeClr val="tx1"/>
                </a:solidFill>
                <a:effectLst/>
                <a:latin typeface="+mn-lt"/>
                <a:ea typeface="+mn-ea"/>
                <a:cs typeface="+mn-cs"/>
              </a:rPr>
              <a:t>日，国际人类基因组计划中国部分“完成图”提前两年高质量地绘制完成。</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28</a:t>
            </a:r>
            <a:r>
              <a:rPr lang="zh-CN" altLang="en-US" sz="1200" b="0" i="0" kern="1200" dirty="0">
                <a:solidFill>
                  <a:schemeClr val="tx1"/>
                </a:solidFill>
                <a:effectLst/>
                <a:latin typeface="+mn-lt"/>
                <a:ea typeface="+mn-ea"/>
                <a:cs typeface="+mn-cs"/>
              </a:rPr>
              <a:t>日，江泽民总书记接见了包括我国科学家代表在内的国际“人类基因组计划”协作组的各国负责人。</a:t>
            </a:r>
            <a:r>
              <a:rPr lang="zh-CN" altLang="en-US" dirty="0"/>
              <a:t/>
            </a:r>
            <a:br>
              <a:rPr lang="zh-CN" altLang="en-US" dirty="0"/>
            </a:b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％项目对民众进行了一次声势浩大的基因普及教育，为中国生命科学和生物产业的发展进行了一次意义极为重大的铺垫。相关成果发表在在</a:t>
            </a:r>
            <a:r>
              <a:rPr lang="en-US" altLang="zh-CN" sz="1200" b="0" i="0" kern="1200" dirty="0">
                <a:solidFill>
                  <a:schemeClr val="tx1"/>
                </a:solidFill>
                <a:effectLst/>
                <a:latin typeface="+mn-lt"/>
                <a:ea typeface="+mn-ea"/>
                <a:cs typeface="+mn-cs"/>
              </a:rPr>
              <a:t>Nature</a:t>
            </a:r>
            <a:r>
              <a:rPr lang="zh-CN" altLang="en-US" sz="1200" b="0" i="0" kern="1200" dirty="0">
                <a:solidFill>
                  <a:schemeClr val="tx1"/>
                </a:solidFill>
                <a:effectLst/>
                <a:latin typeface="+mn-lt"/>
                <a:ea typeface="+mn-ea"/>
                <a:cs typeface="+mn-cs"/>
              </a:rPr>
              <a:t>上。并获得了国家自然科学二等奖。 </a:t>
            </a:r>
            <a:endParaRPr lang="en-US" altLang="en-US" dirty="0"/>
          </a:p>
        </p:txBody>
      </p:sp>
      <p:sp>
        <p:nvSpPr>
          <p:cNvPr id="4" name="Slide Number Placeholder 3"/>
          <p:cNvSpPr>
            <a:spLocks noGrp="1"/>
          </p:cNvSpPr>
          <p:nvPr>
            <p:ph type="sldNum" sz="quarter" idx="10"/>
          </p:nvPr>
        </p:nvSpPr>
        <p:spPr/>
        <p:txBody>
          <a:bodyPr/>
          <a:lstStyle/>
          <a:p>
            <a:fld id="{16F61318-46FA-43EF-B694-2874CC467A1E}"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en-US" dirty="0"/>
              <a:t>1:30 min</a:t>
            </a:r>
          </a:p>
          <a:p>
            <a:r>
              <a:rPr lang="en-US" altLang="en-US" dirty="0"/>
              <a:t>首先，我想先对细胞间信号转导进行一个简单的介绍。大家都知道，我们生存在一个互相交流的社会环境中。我们的身体是由多细胞组织构成。这些细胞除了作为组织的物理组成外，同时，他们还通过各种各样的方式进行细胞间信号转导。</a:t>
            </a:r>
          </a:p>
          <a:p>
            <a:r>
              <a:rPr lang="en-US" altLang="en-US" dirty="0"/>
              <a:t>细胞间的信号转导可以分为直接相互作用和间接相互作用两种。在直接相互作用模式下，两种细胞上的受体蛋白和配体蛋白都以膜蛋白的形式表达在细胞表面。所以，两种细胞必须紧密结合在一起才能触发信号转导。例如，免疫细胞的信号转导大多是通过直接细胞相互作用完成的。在间接相互作用模式下，生长因子等往往从一种细胞分泌出来，然后再与邻近细胞上的受体膜蛋白结合。例如，表皮生长因子和其受体膜蛋白EGFR的结合。当然，这些只是一些简单例子，在实际的细胞表面，细胞间信号转导是非常复杂的。</a:t>
            </a:r>
          </a:p>
        </p:txBody>
      </p:sp>
      <p:sp>
        <p:nvSpPr>
          <p:cNvPr id="4" name="Slide Number Placeholder 3"/>
          <p:cNvSpPr>
            <a:spLocks noGrp="1"/>
          </p:cNvSpPr>
          <p:nvPr>
            <p:ph type="sldNum" sz="quarter" idx="10"/>
          </p:nvPr>
        </p:nvSpPr>
        <p:spPr/>
        <p:txBody>
          <a:bodyPr/>
          <a:lstStyle/>
          <a:p>
            <a:fld id="{16F61318-46FA-43EF-B694-2874CC467A1E}"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0AB9B4B-B9BA-4EAB-9897-83030EA5DFFC}" type="datetime1">
              <a:rPr lang="en-US" altLang="zh-CN"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26F7BD-6B75-4BBA-AE8E-3E987F59D618}" type="datetime1">
              <a:rPr lang="en-US" altLang="zh-CN"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840EAF-67A7-4213-A154-35C8E6BF2F96}" type="datetime1">
              <a:rPr lang="en-US" altLang="zh-CN"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ea typeface="宋体" charset="-122"/>
              </a:defRPr>
            </a:lvl1pPr>
          </a:lstStyle>
          <a:p>
            <a:pPr>
              <a:defRPr/>
            </a:pPr>
            <a:fld id="{241E2C9D-680C-4303-A09C-552B8FBD4848}" type="datetime1">
              <a:rPr lang="en-US" altLang="zh-CN" smtClean="0"/>
              <a:t>4/24/2018</a:t>
            </a:fld>
            <a:endParaRPr lang="en-US" altLang="zh-CN"/>
          </a:p>
        </p:txBody>
      </p:sp>
      <p:sp>
        <p:nvSpPr>
          <p:cNvPr id="6" name="Rectangle 5"/>
          <p:cNvSpPr>
            <a:spLocks noGrp="1" noChangeArrowheads="1"/>
          </p:cNvSpPr>
          <p:nvPr>
            <p:ph type="ftr" sz="quarter" idx="11"/>
          </p:nvPr>
        </p:nvSpPr>
        <p:spPr/>
        <p:txBody>
          <a:bodyPr/>
          <a:lstStyle>
            <a:lvl1pPr>
              <a:defRPr>
                <a:ea typeface="宋体"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ea typeface="宋体" charset="-122"/>
              </a:defRPr>
            </a:lvl1pPr>
          </a:lstStyle>
          <a:p>
            <a:pPr>
              <a:defRPr/>
            </a:pPr>
            <a:fld id="{0A1597A5-1C0C-4DF6-A27F-EB20C16FC7C0}" type="slidenum">
              <a:rPr lang="en-US" altLang="zh-CN"/>
              <a:pPr>
                <a:defRPr/>
              </a:pPr>
              <a:t>‹#›</a:t>
            </a:fld>
            <a:endParaRPr lang="en-US" altLang="zh-CN"/>
          </a:p>
        </p:txBody>
      </p:sp>
    </p:spTree>
    <p:extLst>
      <p:ext uri="{BB962C8B-B14F-4D97-AF65-F5344CB8AC3E}">
        <p14:creationId xmlns:p14="http://schemas.microsoft.com/office/powerpoint/2010/main" val="28056114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8B305-F613-49EB-A2FC-22D4C1DF61B1}" type="datetime1">
              <a:rPr lang="en-US" altLang="zh-CN"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E046B6-4572-41E1-B63B-A7737B253FBF}" type="datetime1">
              <a:rPr lang="en-US" altLang="zh-CN"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CC4C35-64D2-42AA-8AFC-B1F3D509E57B}" type="datetime1">
              <a:rPr lang="en-US" altLang="zh-CN"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D44717-C2C3-468D-BC12-06B51E454A91}" type="datetime1">
              <a:rPr lang="en-US" altLang="zh-CN" smtClean="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799CC6-69E4-4B3A-88AC-D2B3429B317E}" type="datetime1">
              <a:rPr lang="en-US" altLang="zh-CN" smtClean="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4FA096-6008-415A-A291-DFDAE8A5FCF7}" type="datetime1">
              <a:rPr lang="en-US" altLang="zh-CN" smtClean="0"/>
              <a:t>4/24/2018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9F8297-4648-49BC-8CDE-8742BE300EAB}" type="datetime1">
              <a:rPr lang="en-US" altLang="zh-CN"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EB85AB-1971-436B-B3B1-71D369F59DAD}" type="datetime1">
              <a:rPr lang="en-US" altLang="zh-CN"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C4C23-EAE4-4309-8AFB-455C34D635B9}" type="datetime1">
              <a:rPr lang="en-US" altLang="zh-CN" smtClean="0"/>
              <a:t>4/24/2018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txBox="1">
            <a:spLocks noChangeArrowheads="1"/>
          </p:cNvSpPr>
          <p:nvPr/>
        </p:nvSpPr>
        <p:spPr bwMode="auto">
          <a:xfrm>
            <a:off x="134470" y="4149080"/>
            <a:ext cx="8839200" cy="2133600"/>
          </a:xfrm>
          <a:prstGeom prst="rect">
            <a:avLst/>
          </a:prstGeom>
          <a:noFill/>
          <a:ln w="9525">
            <a:noFill/>
            <a:miter lim="800000"/>
            <a:headEnd/>
            <a:tailEnd/>
          </a:ln>
        </p:spPr>
        <p:txBody>
          <a:bodyPr anchor="ctr"/>
          <a:lstStyle/>
          <a:p>
            <a:pPr algn="ctr">
              <a:lnSpc>
                <a:spcPct val="150000"/>
              </a:lnSpc>
            </a:pPr>
            <a:r>
              <a:rPr lang="en-US" sz="2400" b="1" u="sng" dirty="0" err="1">
                <a:latin typeface="Arial" pitchFamily="34" charset="0"/>
                <a:cs typeface="Arial" pitchFamily="34" charset="0"/>
              </a:rPr>
              <a:t>Ruijun</a:t>
            </a:r>
            <a:r>
              <a:rPr lang="en-US" sz="2400" b="1" u="sng" dirty="0">
                <a:latin typeface="Arial" pitchFamily="34" charset="0"/>
                <a:cs typeface="Arial" pitchFamily="34" charset="0"/>
              </a:rPr>
              <a:t> </a:t>
            </a:r>
            <a:r>
              <a:rPr lang="en-US" sz="2400" b="1" u="sng" dirty="0" err="1">
                <a:latin typeface="Arial" pitchFamily="34" charset="0"/>
                <a:cs typeface="Arial" pitchFamily="34" charset="0"/>
              </a:rPr>
              <a:t>Tian</a:t>
            </a:r>
            <a:r>
              <a:rPr lang="en-US" sz="2400" b="1" u="sng" dirty="0">
                <a:latin typeface="Arial" pitchFamily="34" charset="0"/>
                <a:cs typeface="Arial" pitchFamily="34" charset="0"/>
              </a:rPr>
              <a:t> </a:t>
            </a:r>
            <a:r>
              <a:rPr lang="zh-CN" altLang="en-US" sz="2400" b="1" u="sng" dirty="0">
                <a:latin typeface="Arial" pitchFamily="34" charset="0"/>
                <a:cs typeface="Arial" pitchFamily="34" charset="0"/>
              </a:rPr>
              <a:t>（</a:t>
            </a:r>
            <a:r>
              <a:rPr lang="zh-CN" altLang="en-US" sz="2400" b="1" u="sng" dirty="0">
                <a:latin typeface="Adobe 黑体 Std R" pitchFamily="34" charset="-122"/>
                <a:ea typeface="Adobe 黑体 Std R" pitchFamily="34" charset="-122"/>
                <a:cs typeface="Arial" pitchFamily="34" charset="0"/>
              </a:rPr>
              <a:t>田瑞军</a:t>
            </a:r>
            <a:r>
              <a:rPr lang="zh-CN" altLang="en-US" sz="2400" b="1" u="sng" dirty="0">
                <a:latin typeface="Arial" pitchFamily="34" charset="0"/>
                <a:cs typeface="Arial" pitchFamily="34" charset="0"/>
              </a:rPr>
              <a:t>）</a:t>
            </a:r>
            <a:endParaRPr lang="en-US" sz="2400" b="1" u="sng" dirty="0">
              <a:latin typeface="Arial" pitchFamily="34" charset="0"/>
              <a:cs typeface="Arial" pitchFamily="34" charset="0"/>
            </a:endParaRPr>
          </a:p>
          <a:p>
            <a:pPr algn="ctr">
              <a:lnSpc>
                <a:spcPct val="150000"/>
              </a:lnSpc>
            </a:pPr>
            <a:endParaRPr lang="en-US" sz="800" b="1" u="sng" dirty="0">
              <a:latin typeface="Arial" pitchFamily="34" charset="0"/>
              <a:cs typeface="Arial" pitchFamily="34" charset="0"/>
            </a:endParaRPr>
          </a:p>
          <a:p>
            <a:pPr algn="ctr">
              <a:lnSpc>
                <a:spcPct val="150000"/>
              </a:lnSpc>
            </a:pPr>
            <a:r>
              <a:rPr lang="en-CA" sz="2000" b="1" dirty="0">
                <a:latin typeface="Arial" pitchFamily="34" charset="0"/>
                <a:cs typeface="Arial" pitchFamily="34" charset="0"/>
              </a:rPr>
              <a:t>Department of Chemistry</a:t>
            </a:r>
          </a:p>
          <a:p>
            <a:pPr algn="ctr">
              <a:lnSpc>
                <a:spcPct val="150000"/>
              </a:lnSpc>
            </a:pPr>
            <a:r>
              <a:rPr lang="en-US" sz="2000" b="1" dirty="0">
                <a:latin typeface="Arial" pitchFamily="34" charset="0"/>
                <a:cs typeface="Arial" pitchFamily="34" charset="0"/>
              </a:rPr>
              <a:t>Southern University of Science and Technology (</a:t>
            </a:r>
            <a:r>
              <a:rPr lang="en-US" sz="2000" b="1" dirty="0" err="1">
                <a:latin typeface="Arial" pitchFamily="34" charset="0"/>
                <a:cs typeface="Arial" pitchFamily="34" charset="0"/>
              </a:rPr>
              <a:t>SUSTech</a:t>
            </a:r>
            <a:r>
              <a:rPr lang="en-US" sz="2000" b="1" dirty="0">
                <a:latin typeface="Arial" pitchFamily="34" charset="0"/>
                <a:cs typeface="Arial" pitchFamily="34" charset="0"/>
              </a:rPr>
              <a:t>)</a:t>
            </a:r>
          </a:p>
          <a:p>
            <a:pPr algn="ctr">
              <a:lnSpc>
                <a:spcPct val="150000"/>
              </a:lnSpc>
            </a:pPr>
            <a:r>
              <a:rPr lang="en-US" altLang="zh-CN" sz="2000" b="1" dirty="0" smtClean="0">
                <a:latin typeface="Arial" pitchFamily="34" charset="0"/>
                <a:cs typeface="Arial" pitchFamily="34" charset="0"/>
              </a:rPr>
              <a:t>April 25, </a:t>
            </a:r>
            <a:r>
              <a:rPr lang="en-US" altLang="zh-CN" sz="2000" b="1" dirty="0" smtClean="0">
                <a:latin typeface="Arial" pitchFamily="34" charset="0"/>
                <a:ea typeface="宋体"/>
                <a:cs typeface="Arial" pitchFamily="34" charset="0"/>
              </a:rPr>
              <a:t>2018</a:t>
            </a:r>
            <a:endParaRPr lang="en-US" altLang="zh-CN" sz="2000" b="1" dirty="0">
              <a:latin typeface="Arial" pitchFamily="34" charset="0"/>
              <a:ea typeface="宋体"/>
              <a:cs typeface="Arial" pitchFamily="34" charset="0"/>
            </a:endParaRPr>
          </a:p>
        </p:txBody>
      </p:sp>
      <p:sp>
        <p:nvSpPr>
          <p:cNvPr id="7" name="Rectangle 2"/>
          <p:cNvSpPr txBox="1">
            <a:spLocks noChangeArrowheads="1"/>
          </p:cNvSpPr>
          <p:nvPr/>
        </p:nvSpPr>
        <p:spPr bwMode="auto">
          <a:xfrm>
            <a:off x="107504" y="2060848"/>
            <a:ext cx="8787530" cy="1447800"/>
          </a:xfrm>
          <a:prstGeom prst="rect">
            <a:avLst/>
          </a:prstGeom>
          <a:noFill/>
          <a:ln w="9525">
            <a:noFill/>
            <a:miter lim="800000"/>
            <a:headEnd/>
            <a:tailEnd/>
          </a:ln>
          <a:effectLst/>
        </p:spPr>
        <p:txBody>
          <a:bodyPr anchor="ctr"/>
          <a:lstStyle/>
          <a:p>
            <a:pPr algn="ctr"/>
            <a:r>
              <a:rPr lang="en-US" altLang="zh-CN" sz="4000" b="1" dirty="0">
                <a:effectLst>
                  <a:outerShdw blurRad="38100" dist="38100" dir="2700000" algn="tl">
                    <a:srgbClr val="C0C0C0"/>
                  </a:outerShdw>
                </a:effectLst>
                <a:latin typeface="Arial" pitchFamily="34" charset="0"/>
                <a:ea typeface="SimHei" pitchFamily="49" charset="-122"/>
                <a:cs typeface="Arial" pitchFamily="34" charset="0"/>
              </a:rPr>
              <a:t>Analytical Chemistry in Omics</a:t>
            </a:r>
          </a:p>
        </p:txBody>
      </p:sp>
      <p:cxnSp>
        <p:nvCxnSpPr>
          <p:cNvPr id="6" name="Straight Connector 5"/>
          <p:cNvCxnSpPr>
            <a:cxnSpLocks noChangeShapeType="1"/>
          </p:cNvCxnSpPr>
          <p:nvPr/>
        </p:nvCxnSpPr>
        <p:spPr bwMode="auto">
          <a:xfrm>
            <a:off x="144488" y="3507061"/>
            <a:ext cx="8820000" cy="1587"/>
          </a:xfrm>
          <a:prstGeom prst="line">
            <a:avLst/>
          </a:prstGeom>
          <a:noFill/>
          <a:ln w="120650" cmpd="thickThin">
            <a:solidFill>
              <a:srgbClr val="C00000"/>
            </a:solidFill>
            <a:round/>
            <a:headEnd/>
            <a:tailEnd/>
          </a:ln>
          <a:effectLst>
            <a:outerShdw blurRad="63500" dist="38100" dir="2700000" algn="tl" rotWithShape="0">
              <a:srgbClr val="000000">
                <a:alpha val="39999"/>
              </a:srgbClr>
            </a:outerShdw>
          </a:effectLst>
        </p:spPr>
      </p:cxnSp>
      <p:sp>
        <p:nvSpPr>
          <p:cNvPr id="2" name="Slide Number Placeholder 1"/>
          <p:cNvSpPr>
            <a:spLocks noGrp="1"/>
          </p:cNvSpPr>
          <p:nvPr>
            <p:ph type="sldNum" sz="quarter" idx="12"/>
          </p:nvPr>
        </p:nvSpPr>
        <p:spPr/>
        <p:txBody>
          <a:bodyPr/>
          <a:lstStyle/>
          <a:p>
            <a:pPr>
              <a:defRPr/>
            </a:pPr>
            <a:fld id="{0A1597A5-1C0C-4DF6-A27F-EB20C16FC7C0}" type="slidenum">
              <a:rPr lang="en-US" altLang="zh-CN" smtClean="0"/>
              <a:pPr>
                <a:defRPr/>
              </a:pPr>
              <a:t>1</a:t>
            </a:fld>
            <a:endParaRPr lang="en-US" altLang="zh-CN"/>
          </a:p>
        </p:txBody>
      </p:sp>
      <p:grpSp>
        <p:nvGrpSpPr>
          <p:cNvPr id="14" name="组合 3"/>
          <p:cNvGrpSpPr>
            <a:grpSpLocks/>
          </p:cNvGrpSpPr>
          <p:nvPr/>
        </p:nvGrpSpPr>
        <p:grpSpPr bwMode="auto">
          <a:xfrm>
            <a:off x="2699792" y="117128"/>
            <a:ext cx="3757612" cy="863600"/>
            <a:chOff x="5300559" y="44624"/>
            <a:chExt cx="3757189" cy="864096"/>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l="3741" t="30032" r="1064" b="30032"/>
            <a:stretch>
              <a:fillRect/>
            </a:stretch>
          </p:blipFill>
          <p:spPr bwMode="auto">
            <a:xfrm>
              <a:off x="5394119" y="44624"/>
              <a:ext cx="3663629"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5300559" y="84335"/>
              <a:ext cx="98414" cy="784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2326980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The </a:t>
            </a: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Sanger sequencing technology</a:t>
            </a:r>
            <a:endParaRPr lang="en-CA" altLang="zh-CN" sz="3200" b="1" dirty="0">
              <a:effectLst>
                <a:outerShdw blurRad="38100" dist="38100" dir="2700000" algn="tl">
                  <a:srgbClr val="C0C0C0"/>
                </a:outerShdw>
              </a:effectLst>
              <a:latin typeface="Arial" pitchFamily="34" charset="0"/>
              <a:ea typeface="SimHei" pitchFamily="49" charset="-122"/>
              <a:cs typeface="Arial" pitchFamily="34"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pPr/>
              <a:t>10</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spTree>
    <p:controls>
      <mc:AlternateContent xmlns:mc="http://schemas.openxmlformats.org/markup-compatibility/2006">
        <mc:Choice xmlns:v="urn:schemas-microsoft-com:vml" Requires="v">
          <p:control spid="2066" name="ShockwaveFlash1" r:id="rId2" imgW="1828800" imgH="1828800"/>
        </mc:Choice>
        <mc:Fallback>
          <p:control name="ShockwaveFlash1" r:id="rId2" imgW="1828800" imgH="1828800">
            <p:pic>
              <p:nvPicPr>
                <p:cNvPr id="0" name="ShockwaveFlash1"/>
                <p:cNvPicPr preferRelativeResize="0">
                  <a:picLocks noChangeAspect="1" noChangeArrowheads="1" noChangeShapeType="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1116013" y="958850"/>
                  <a:ext cx="6696075" cy="57102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1268284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Capillary electrophoresis</a:t>
            </a:r>
          </a:p>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 – the key technology for sequencing</a:t>
            </a:r>
            <a:endParaRPr lang="en-CA" altLang="zh-CN" sz="3200" b="1" dirty="0">
              <a:effectLst>
                <a:outerShdw blurRad="38100" dist="38100" dir="2700000" algn="tl">
                  <a:srgbClr val="C0C0C0"/>
                </a:outerShdw>
              </a:effectLst>
              <a:latin typeface="Arial" pitchFamily="34" charset="0"/>
              <a:ea typeface="SimHei" pitchFamily="49" charset="-122"/>
              <a:cs typeface="Arial" pitchFamily="34"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pPr/>
              <a:t>11</a:t>
            </a:fld>
            <a:endParaRPr lang="en-US"/>
          </a:p>
        </p:txBody>
      </p:sp>
      <p:cxnSp>
        <p:nvCxnSpPr>
          <p:cNvPr id="12" name="Straight Connector 11"/>
          <p:cNvCxnSpPr/>
          <p:nvPr/>
        </p:nvCxnSpPr>
        <p:spPr bwMode="auto">
          <a:xfrm>
            <a:off x="133350" y="1051148"/>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11266" name="Picture 2" descr="http://www.nfstc.org/pdi/Subject09/images/pdi_s09_m03_01_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700808"/>
            <a:ext cx="6756397" cy="41392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chem.agilent.com/en-US/Technical-Support/Instruments-Systems/Gas-Chromatography/7890A-GC/FAQ/PublishingImages/7890_MaintColOven.3.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4343400"/>
            <a:ext cx="45339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656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96 array capillary electrophoresis</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12</a:t>
            </a:fld>
            <a:endParaRPr lang="en-US"/>
          </a:p>
        </p:txBody>
      </p:sp>
      <p:cxnSp>
        <p:nvCxnSpPr>
          <p:cNvPr id="12" name="Straight Connector 11"/>
          <p:cNvCxnSpPr/>
          <p:nvPr/>
        </p:nvCxnSpPr>
        <p:spPr bwMode="auto">
          <a:xfrm>
            <a:off x="133350" y="836712"/>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4098" name="Picture 2" descr="FA_te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2119354"/>
            <a:ext cx="6082227" cy="41764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BI 3730x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980728"/>
            <a:ext cx="3162300" cy="231457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https://exmail.qq.com/cgi-bin/viewfile?f=190E6AC3D79D5507BA0A9666DC92E7774C1DE5DEDAD9149CF117B7349C14FB6B31B655FCA8E9BB94F1015A80398A55BB0EE9665843CCC13DDA529CB9E8CD4B6CDE322941168A6D1AF01FF0BDC41891F0C1AB855488D0CDDDA9AAB9514247B0F0&amp;usewmcache=1&amp;sid=ECpKfEIr4gjWaTpg,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75" name="Picture 3" descr="C:\Users\Ruijun Tian\Desktop\view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3861048"/>
            <a:ext cx="1463040" cy="1828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5038" y="5723964"/>
            <a:ext cx="1466042" cy="369332"/>
          </a:xfrm>
          <a:prstGeom prst="rect">
            <a:avLst/>
          </a:prstGeom>
          <a:noFill/>
        </p:spPr>
        <p:txBody>
          <a:bodyPr wrap="none" rtlCol="0">
            <a:spAutoFit/>
          </a:bodyPr>
          <a:lstStyle/>
          <a:p>
            <a:r>
              <a:rPr lang="en-CA" dirty="0" smtClean="0"/>
              <a:t>Norm </a:t>
            </a:r>
            <a:r>
              <a:rPr lang="en-CA" dirty="0" err="1" smtClean="0"/>
              <a:t>Dovichi</a:t>
            </a:r>
            <a:endParaRPr lang="en-CA" dirty="0"/>
          </a:p>
        </p:txBody>
      </p:sp>
    </p:spTree>
    <p:extLst>
      <p:ext uri="{BB962C8B-B14F-4D97-AF65-F5344CB8AC3E}">
        <p14:creationId xmlns:p14="http://schemas.microsoft.com/office/powerpoint/2010/main" val="1989860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2nd generation sequencing</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13</a:t>
            </a:fld>
            <a:endParaRPr lang="en-US"/>
          </a:p>
        </p:txBody>
      </p:sp>
      <p:cxnSp>
        <p:nvCxnSpPr>
          <p:cNvPr id="12" name="Straight Connector 11"/>
          <p:cNvCxnSpPr/>
          <p:nvPr/>
        </p:nvCxnSpPr>
        <p:spPr bwMode="auto">
          <a:xfrm>
            <a:off x="133350" y="836712"/>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4098" name="Picture 2" descr="http://www.nature.com/scibx/journal/v3/n11/images/scibx.2010.331-F1.jpg"/>
          <p:cNvPicPr>
            <a:picLocks noChangeAspect="1" noChangeArrowheads="1"/>
          </p:cNvPicPr>
          <p:nvPr/>
        </p:nvPicPr>
        <p:blipFill rotWithShape="1">
          <a:blip r:embed="rId3">
            <a:extLst>
              <a:ext uri="{28A0092B-C50C-407E-A947-70E740481C1C}">
                <a14:useLocalDpi xmlns:a14="http://schemas.microsoft.com/office/drawing/2010/main" val="0"/>
              </a:ext>
            </a:extLst>
          </a:blip>
          <a:srcRect l="32657" t="4148"/>
          <a:stretch/>
        </p:blipFill>
        <p:spPr bwMode="auto">
          <a:xfrm>
            <a:off x="179512" y="1628800"/>
            <a:ext cx="4201499" cy="421540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5508104" y="2612553"/>
            <a:ext cx="2857500" cy="2247900"/>
          </a:xfrm>
          <a:prstGeom prst="rect">
            <a:avLst/>
          </a:prstGeom>
        </p:spPr>
      </p:pic>
    </p:spTree>
    <p:extLst>
      <p:ext uri="{BB962C8B-B14F-4D97-AF65-F5344CB8AC3E}">
        <p14:creationId xmlns:p14="http://schemas.microsoft.com/office/powerpoint/2010/main" val="3559342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3rd generation sequencing</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14</a:t>
            </a:fld>
            <a:endParaRPr lang="en-US"/>
          </a:p>
        </p:txBody>
      </p:sp>
      <p:cxnSp>
        <p:nvCxnSpPr>
          <p:cNvPr id="12" name="Straight Connector 11"/>
          <p:cNvCxnSpPr/>
          <p:nvPr/>
        </p:nvCxnSpPr>
        <p:spPr bwMode="auto">
          <a:xfrm>
            <a:off x="133350" y="836712"/>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2" name="图片 1"/>
          <p:cNvPicPr>
            <a:picLocks noChangeAspect="1"/>
          </p:cNvPicPr>
          <p:nvPr/>
        </p:nvPicPr>
        <p:blipFill>
          <a:blip r:embed="rId3"/>
          <a:stretch>
            <a:fillRect/>
          </a:stretch>
        </p:blipFill>
        <p:spPr>
          <a:xfrm>
            <a:off x="4939546" y="2129490"/>
            <a:ext cx="3520886" cy="3005635"/>
          </a:xfrm>
          <a:prstGeom prst="rect">
            <a:avLst/>
          </a:prstGeom>
        </p:spPr>
      </p:pic>
      <p:pic>
        <p:nvPicPr>
          <p:cNvPr id="3074" name="Picture 2" descr="http://www.bpetersen.dk/blog/wp-content/uploads/2013/10/Oxford-Nanopore-Min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563862"/>
            <a:ext cx="336232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487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The </a:t>
            </a:r>
            <a:r>
              <a:rPr lang="en-CA" altLang="zh-CN" sz="3200" b="1" dirty="0" err="1">
                <a:effectLst>
                  <a:outerShdw blurRad="38100" dist="38100" dir="2700000" algn="tl">
                    <a:srgbClr val="C0C0C0"/>
                  </a:outerShdw>
                </a:effectLst>
                <a:latin typeface="Arial" pitchFamily="34" charset="0"/>
                <a:ea typeface="SimHei" pitchFamily="49" charset="-122"/>
                <a:cs typeface="Arial" pitchFamily="34" charset="0"/>
              </a:rPr>
              <a:t>omics</a:t>
            </a: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 era</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15</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1093" name="Picture 69" descr="DNA Types Assembled"/>
          <p:cNvPicPr>
            <a:picLocks noChangeAspect="1" noChangeArrowheads="1"/>
          </p:cNvPicPr>
          <p:nvPr/>
        </p:nvPicPr>
        <p:blipFill rotWithShape="1">
          <a:blip r:embed="rId3">
            <a:extLst>
              <a:ext uri="{28A0092B-C50C-407E-A947-70E740481C1C}">
                <a14:useLocalDpi xmlns:a14="http://schemas.microsoft.com/office/drawing/2010/main" val="0"/>
              </a:ext>
            </a:extLst>
          </a:blip>
          <a:srcRect l="37106" t="10814" r="36227" b="7446"/>
          <a:stretch/>
        </p:blipFill>
        <p:spPr bwMode="auto">
          <a:xfrm>
            <a:off x="476198" y="1150740"/>
            <a:ext cx="1008112" cy="2060055"/>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71" descr="http://upload.wikimedia.org/wikipedia/commons/f/f1/3d_tRN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5926" y="1352675"/>
            <a:ext cx="1664026"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73" descr="http://upload.wikimedia.org/wikipedia/commons/e/e6/Spombe_Pop2p_protein_structure_rainbo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1960" y="1282849"/>
            <a:ext cx="2245063" cy="1858119"/>
          </a:xfrm>
          <a:prstGeom prst="rect">
            <a:avLst/>
          </a:prstGeom>
          <a:noFill/>
          <a:extLst>
            <a:ext uri="{909E8E84-426E-40DD-AFC4-6F175D3DCCD1}">
              <a14:hiddenFill xmlns:a14="http://schemas.microsoft.com/office/drawing/2010/main">
                <a:solidFill>
                  <a:srgbClr val="FFFFFF"/>
                </a:solidFill>
              </a14:hiddenFill>
            </a:ext>
          </a:extLst>
        </p:spPr>
      </p:pic>
      <p:pic>
        <p:nvPicPr>
          <p:cNvPr id="1099" name="Picture 75" descr="http://www.aspergillus.org.uk/secure/image_library/NewMycotoxins/benzylbismethylthiopiperazinedione%20metabolite1web3D.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6780" y="1268760"/>
            <a:ext cx="1867708" cy="1728192"/>
          </a:xfrm>
          <a:prstGeom prst="rect">
            <a:avLst/>
          </a:prstGeom>
          <a:noFill/>
          <a:extLst>
            <a:ext uri="{909E8E84-426E-40DD-AFC4-6F175D3DCCD1}">
              <a14:hiddenFill xmlns:a14="http://schemas.microsoft.com/office/drawing/2010/main">
                <a:solidFill>
                  <a:srgbClr val="FFFFFF"/>
                </a:solidFill>
              </a14:hiddenFill>
            </a:ext>
          </a:extLst>
        </p:spPr>
      </p:pic>
      <p:sp>
        <p:nvSpPr>
          <p:cNvPr id="4" name="右箭头 3"/>
          <p:cNvSpPr/>
          <p:nvPr/>
        </p:nvSpPr>
        <p:spPr>
          <a:xfrm>
            <a:off x="1691680" y="2132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3635896" y="2132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6516216" y="2132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720283" y="3212976"/>
            <a:ext cx="8244205" cy="400110"/>
          </a:xfrm>
          <a:prstGeom prst="rect">
            <a:avLst/>
          </a:prstGeom>
          <a:noFill/>
        </p:spPr>
        <p:txBody>
          <a:bodyPr wrap="square" rtlCol="0">
            <a:spAutoFit/>
          </a:bodyPr>
          <a:lstStyle/>
          <a:p>
            <a:pPr algn="just"/>
            <a:r>
              <a:rPr lang="en-US" sz="2000" dirty="0">
                <a:latin typeface="Arial" pitchFamily="34" charset="0"/>
                <a:cs typeface="Arial" pitchFamily="34" charset="0"/>
              </a:rPr>
              <a:t>DNA                      RNA                        Protein                       Metabolite</a:t>
            </a:r>
          </a:p>
        </p:txBody>
      </p:sp>
      <p:sp>
        <p:nvSpPr>
          <p:cNvPr id="33" name="TextBox 32"/>
          <p:cNvSpPr txBox="1"/>
          <p:nvPr/>
        </p:nvSpPr>
        <p:spPr>
          <a:xfrm>
            <a:off x="467544" y="4253026"/>
            <a:ext cx="8639741" cy="400110"/>
          </a:xfrm>
          <a:prstGeom prst="rect">
            <a:avLst/>
          </a:prstGeom>
          <a:noFill/>
        </p:spPr>
        <p:txBody>
          <a:bodyPr wrap="square" rtlCol="0">
            <a:spAutoFit/>
          </a:bodyPr>
          <a:lstStyle/>
          <a:p>
            <a:pPr algn="just"/>
            <a:r>
              <a:rPr lang="en-US" sz="2000" dirty="0">
                <a:latin typeface="Arial" pitchFamily="34" charset="0"/>
                <a:cs typeface="Arial" pitchFamily="34" charset="0"/>
              </a:rPr>
              <a:t>Genomics     </a:t>
            </a:r>
            <a:r>
              <a:rPr lang="en-US" sz="2000" dirty="0" err="1">
                <a:latin typeface="Arial" pitchFamily="34" charset="0"/>
                <a:cs typeface="Arial" pitchFamily="34" charset="0"/>
              </a:rPr>
              <a:t>Transcriptomics</a:t>
            </a:r>
            <a:r>
              <a:rPr lang="en-US" sz="2000" dirty="0">
                <a:latin typeface="Arial" pitchFamily="34" charset="0"/>
                <a:cs typeface="Arial" pitchFamily="34" charset="0"/>
              </a:rPr>
              <a:t>                Proteomics                 Metabolomics</a:t>
            </a:r>
          </a:p>
        </p:txBody>
      </p:sp>
      <p:sp>
        <p:nvSpPr>
          <p:cNvPr id="6" name="下箭头 5"/>
          <p:cNvSpPr/>
          <p:nvPr/>
        </p:nvSpPr>
        <p:spPr>
          <a:xfrm>
            <a:off x="980254"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下箭头 33"/>
          <p:cNvSpPr/>
          <p:nvPr/>
        </p:nvSpPr>
        <p:spPr>
          <a:xfrm>
            <a:off x="2983226"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下箭头 34"/>
          <p:cNvSpPr/>
          <p:nvPr/>
        </p:nvSpPr>
        <p:spPr>
          <a:xfrm>
            <a:off x="5292080"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下箭头 35"/>
          <p:cNvSpPr/>
          <p:nvPr/>
        </p:nvSpPr>
        <p:spPr>
          <a:xfrm>
            <a:off x="7884368"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下箭头 36"/>
          <p:cNvSpPr/>
          <p:nvPr/>
        </p:nvSpPr>
        <p:spPr>
          <a:xfrm>
            <a:off x="1763688" y="4765214"/>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a:off x="5292080" y="4765214"/>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下箭头 38"/>
          <p:cNvSpPr/>
          <p:nvPr/>
        </p:nvSpPr>
        <p:spPr>
          <a:xfrm>
            <a:off x="7884368" y="4765214"/>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1259632" y="5445224"/>
            <a:ext cx="1725826" cy="400110"/>
          </a:xfrm>
          <a:prstGeom prst="rect">
            <a:avLst/>
          </a:prstGeom>
          <a:noFill/>
        </p:spPr>
        <p:txBody>
          <a:bodyPr wrap="square" rtlCol="0">
            <a:spAutoFit/>
          </a:bodyPr>
          <a:lstStyle/>
          <a:p>
            <a:pPr algn="just"/>
            <a:r>
              <a:rPr lang="en-US" altLang="zh-CN" sz="2000" dirty="0">
                <a:latin typeface="Arial" pitchFamily="34" charset="0"/>
                <a:cs typeface="Arial" pitchFamily="34" charset="0"/>
              </a:rPr>
              <a:t>Sequencing</a:t>
            </a:r>
            <a:endParaRPr lang="en-US" sz="2000" dirty="0">
              <a:latin typeface="Arial" pitchFamily="34" charset="0"/>
              <a:cs typeface="Arial" pitchFamily="34" charset="0"/>
            </a:endParaRPr>
          </a:p>
        </p:txBody>
      </p:sp>
      <p:sp>
        <p:nvSpPr>
          <p:cNvPr id="41" name="TextBox 40"/>
          <p:cNvSpPr txBox="1"/>
          <p:nvPr/>
        </p:nvSpPr>
        <p:spPr>
          <a:xfrm>
            <a:off x="5004048" y="5445224"/>
            <a:ext cx="1293778" cy="400110"/>
          </a:xfrm>
          <a:prstGeom prst="rect">
            <a:avLst/>
          </a:prstGeom>
          <a:noFill/>
        </p:spPr>
        <p:txBody>
          <a:bodyPr wrap="square" rtlCol="0">
            <a:spAutoFit/>
          </a:bodyPr>
          <a:lstStyle/>
          <a:p>
            <a:pPr algn="just"/>
            <a:r>
              <a:rPr lang="en-US" altLang="zh-CN" sz="2000" dirty="0">
                <a:latin typeface="Arial" pitchFamily="34" charset="0"/>
                <a:cs typeface="Arial" pitchFamily="34" charset="0"/>
              </a:rPr>
              <a:t>LC-MS</a:t>
            </a:r>
            <a:endParaRPr lang="en-US" sz="2000" dirty="0">
              <a:latin typeface="Arial" pitchFamily="34" charset="0"/>
              <a:cs typeface="Arial" pitchFamily="34" charset="0"/>
            </a:endParaRPr>
          </a:p>
        </p:txBody>
      </p:sp>
      <p:sp>
        <p:nvSpPr>
          <p:cNvPr id="42" name="TextBox 41"/>
          <p:cNvSpPr txBox="1"/>
          <p:nvPr/>
        </p:nvSpPr>
        <p:spPr>
          <a:xfrm>
            <a:off x="7598702" y="5445224"/>
            <a:ext cx="1293778" cy="400110"/>
          </a:xfrm>
          <a:prstGeom prst="rect">
            <a:avLst/>
          </a:prstGeom>
          <a:noFill/>
        </p:spPr>
        <p:txBody>
          <a:bodyPr wrap="square" rtlCol="0">
            <a:spAutoFit/>
          </a:bodyPr>
          <a:lstStyle/>
          <a:p>
            <a:pPr algn="just"/>
            <a:r>
              <a:rPr lang="en-US" altLang="zh-CN" sz="2000" dirty="0">
                <a:latin typeface="Arial" pitchFamily="34" charset="0"/>
                <a:cs typeface="Arial" pitchFamily="34" charset="0"/>
              </a:rPr>
              <a:t>LC-MS</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167990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Protein</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16</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25" name="Picture 73" descr="http://upload.wikimedia.org/wikipedia/commons/e/e6/Spombe_Pop2p_protein_structure_rainbo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124744"/>
            <a:ext cx="2245063" cy="185811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File:Peptide-Figure-Revis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2607" y="1844824"/>
            <a:ext cx="5803845"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678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Amino acids</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17</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10242" name="Picture 2" descr="File:Amino Acids.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851175"/>
            <a:ext cx="4608512" cy="596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4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Post translational modifications (PTMs)</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18</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8" name="Picture 4" descr="Post-translational modifications increase proteome complex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5" y="1556792"/>
            <a:ext cx="9064609" cy="48391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36512" y="914940"/>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&gt; 200 different PTMs</a:t>
            </a:r>
          </a:p>
        </p:txBody>
      </p:sp>
    </p:spTree>
    <p:extLst>
      <p:ext uri="{BB962C8B-B14F-4D97-AF65-F5344CB8AC3E}">
        <p14:creationId xmlns:p14="http://schemas.microsoft.com/office/powerpoint/2010/main" val="3725824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B6F15528-21DE-4FAA-801E-634DDDAF4B2B}" type="slidenum">
              <a:rPr lang="en-US" smtClean="0"/>
              <a:pPr/>
              <a:t>19</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11266" name="Picture 2" descr="Diagram of serine phosphory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628800"/>
            <a:ext cx="6777539" cy="46438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bwMode="auto">
          <a:xfrm>
            <a:off x="3244" y="116632"/>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Phosphorylation</a:t>
            </a:r>
          </a:p>
        </p:txBody>
      </p:sp>
      <p:sp>
        <p:nvSpPr>
          <p:cNvPr id="8" name="Rectangle 2"/>
          <p:cNvSpPr txBox="1">
            <a:spLocks noChangeArrowheads="1"/>
          </p:cNvSpPr>
          <p:nvPr/>
        </p:nvSpPr>
        <p:spPr bwMode="auto">
          <a:xfrm>
            <a:off x="2819940" y="3683496"/>
            <a:ext cx="175206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Kinase</a:t>
            </a:r>
            <a:endParaRPr lang="en-CA" altLang="zh-CN" sz="3200" b="1" dirty="0">
              <a:effectLst>
                <a:outerShdw blurRad="38100" dist="38100" dir="2700000" algn="tl">
                  <a:srgbClr val="C0C0C0"/>
                </a:outerShdw>
              </a:effectLst>
              <a:latin typeface="Arial" pitchFamily="34" charset="0"/>
              <a:ea typeface="SimHei" pitchFamily="49" charset="-122"/>
              <a:cs typeface="Arial" pitchFamily="34" charset="0"/>
            </a:endParaRPr>
          </a:p>
        </p:txBody>
      </p:sp>
    </p:spTree>
    <p:extLst>
      <p:ext uri="{BB962C8B-B14F-4D97-AF65-F5344CB8AC3E}">
        <p14:creationId xmlns:p14="http://schemas.microsoft.com/office/powerpoint/2010/main" val="1993506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The </a:t>
            </a:r>
            <a:r>
              <a:rPr lang="en-CA" altLang="zh-CN" sz="3200" b="1" dirty="0" err="1">
                <a:effectLst>
                  <a:outerShdw blurRad="38100" dist="38100" dir="2700000" algn="tl">
                    <a:srgbClr val="C0C0C0"/>
                  </a:outerShdw>
                </a:effectLst>
                <a:latin typeface="Arial" pitchFamily="34" charset="0"/>
                <a:ea typeface="SimHei" pitchFamily="49" charset="-122"/>
                <a:cs typeface="Arial" pitchFamily="34" charset="0"/>
              </a:rPr>
              <a:t>omics</a:t>
            </a: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 era</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2</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142" y="1011658"/>
            <a:ext cx="7629716" cy="5474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0049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B6F15528-21DE-4FAA-801E-634DDDAF4B2B}" type="slidenum">
              <a:rPr lang="en-US" smtClean="0"/>
              <a:pPr/>
              <a:t>20</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sp>
        <p:nvSpPr>
          <p:cNvPr id="7" name="Rectangle 2"/>
          <p:cNvSpPr txBox="1">
            <a:spLocks noChangeArrowheads="1"/>
          </p:cNvSpPr>
          <p:nvPr/>
        </p:nvSpPr>
        <p:spPr bwMode="auto">
          <a:xfrm>
            <a:off x="3244" y="116632"/>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The dynamic nature of proteome</a:t>
            </a:r>
          </a:p>
        </p:txBody>
      </p:sp>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1188" t="20709" r="6331" b="15298"/>
          <a:stretch/>
        </p:blipFill>
        <p:spPr bwMode="auto">
          <a:xfrm>
            <a:off x="1268288" y="933120"/>
            <a:ext cx="6688088" cy="5664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186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980728"/>
            <a:ext cx="7308586" cy="5379392"/>
          </a:xfrm>
          <a:prstGeom prst="rect">
            <a:avLst/>
          </a:prstGeom>
        </p:spPr>
      </p:pic>
      <p:sp>
        <p:nvSpPr>
          <p:cNvPr id="15" name="Text Box 4"/>
          <p:cNvSpPr txBox="1">
            <a:spLocks noChangeArrowheads="1"/>
          </p:cNvSpPr>
          <p:nvPr/>
        </p:nvSpPr>
        <p:spPr bwMode="auto">
          <a:xfrm>
            <a:off x="114394" y="6576144"/>
            <a:ext cx="6952486" cy="235909"/>
          </a:xfrm>
          <a:prstGeom prst="rect">
            <a:avLst/>
          </a:prstGeom>
          <a:noFill/>
          <a:ln w="9525">
            <a:noFill/>
            <a:round/>
            <a:headEnd/>
            <a:tailEnd/>
          </a:ln>
          <a:effectLst/>
        </p:spPr>
        <p:txBody>
          <a:bodyPr lIns="0" tIns="0" rIns="0" bIns="0"/>
          <a:lstStyle/>
          <a:p>
            <a:pPr defTabSz="414338" hangingPunct="0">
              <a:lnSpc>
                <a:spcPct val="93000"/>
              </a:lnSpc>
              <a:buClr>
                <a:srgbClr val="000000"/>
              </a:buClr>
              <a:buSzPct val="45000"/>
              <a:buFont typeface="Wingdings" pitchFamily="2" charset="2"/>
              <a:buNone/>
              <a:tabLst>
                <a:tab pos="657225" algn="l"/>
                <a:tab pos="1312863" algn="l"/>
                <a:tab pos="1970088" algn="l"/>
                <a:tab pos="2627313" algn="l"/>
                <a:tab pos="3282950" algn="l"/>
              </a:tabLst>
            </a:pPr>
            <a:r>
              <a:rPr lang="en-GB" sz="1400" dirty="0" err="1">
                <a:solidFill>
                  <a:srgbClr val="000000"/>
                </a:solidFill>
                <a:latin typeface="Arial" pitchFamily="34" charset="0"/>
                <a:cs typeface="Arial" pitchFamily="34" charset="0"/>
              </a:rPr>
              <a:t>Ruijun</a:t>
            </a:r>
            <a:r>
              <a:rPr lang="en-GB" sz="1400" dirty="0">
                <a:solidFill>
                  <a:srgbClr val="000000"/>
                </a:solidFill>
                <a:latin typeface="Arial" pitchFamily="34" charset="0"/>
                <a:cs typeface="Arial" pitchFamily="34" charset="0"/>
              </a:rPr>
              <a:t> </a:t>
            </a:r>
            <a:r>
              <a:rPr lang="en-GB" sz="1400" dirty="0" err="1">
                <a:solidFill>
                  <a:srgbClr val="000000"/>
                </a:solidFill>
                <a:latin typeface="Arial" pitchFamily="34" charset="0"/>
                <a:cs typeface="Arial" pitchFamily="34" charset="0"/>
              </a:rPr>
              <a:t>Tian</a:t>
            </a:r>
            <a:r>
              <a:rPr lang="en-GB" sz="1400" dirty="0">
                <a:solidFill>
                  <a:srgbClr val="000000"/>
                </a:solidFill>
                <a:latin typeface="Arial" pitchFamily="34" charset="0"/>
                <a:cs typeface="Arial" pitchFamily="34" charset="0"/>
              </a:rPr>
              <a:t>, </a:t>
            </a:r>
            <a:r>
              <a:rPr lang="en-GB" sz="1400" b="1" i="1" dirty="0">
                <a:solidFill>
                  <a:srgbClr val="000000"/>
                </a:solidFill>
                <a:latin typeface="Arial" pitchFamily="34" charset="0"/>
                <a:cs typeface="Arial" pitchFamily="34" charset="0"/>
              </a:rPr>
              <a:t>Proteomics</a:t>
            </a:r>
            <a:r>
              <a:rPr lang="en-GB" sz="1400" dirty="0">
                <a:solidFill>
                  <a:srgbClr val="000000"/>
                </a:solidFill>
                <a:latin typeface="Arial" pitchFamily="34" charset="0"/>
                <a:cs typeface="Arial" pitchFamily="34" charset="0"/>
              </a:rPr>
              <a:t>, 2014 – Invited review </a:t>
            </a:r>
          </a:p>
        </p:txBody>
      </p:sp>
      <p:sp>
        <p:nvSpPr>
          <p:cNvPr id="8"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Mass spectrometry-based proteomics</a:t>
            </a:r>
          </a:p>
        </p:txBody>
      </p:sp>
      <p:cxnSp>
        <p:nvCxnSpPr>
          <p:cNvPr id="9" name="Straight Connector 8"/>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spTree>
    <p:custDataLst>
      <p:tags r:id="rId1"/>
    </p:custDataLst>
    <p:extLst>
      <p:ext uri="{BB962C8B-B14F-4D97-AF65-F5344CB8AC3E}">
        <p14:creationId xmlns:p14="http://schemas.microsoft.com/office/powerpoint/2010/main" val="1464714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10" name="Rectangle 19"/>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11" name="Rectangle 5"/>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12" name="Rectangle 25"/>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13" name="Rectangle 28"/>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14" name="Rectangle 31"/>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16" name="Rectangle 34"/>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17" name="Rectangle 37"/>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18" name="Rectangle 40"/>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cxnSp>
        <p:nvCxnSpPr>
          <p:cNvPr id="19" name="Straight Connector 13"/>
          <p:cNvCxnSpPr>
            <a:cxnSpLocks noChangeShapeType="1"/>
          </p:cNvCxnSpPr>
          <p:nvPr/>
        </p:nvCxnSpPr>
        <p:spPr bwMode="auto">
          <a:xfrm>
            <a:off x="200025" y="867657"/>
            <a:ext cx="8686800" cy="1587"/>
          </a:xfrm>
          <a:prstGeom prst="line">
            <a:avLst/>
          </a:prstGeom>
          <a:noFill/>
          <a:ln w="82550" cmpd="thickThin">
            <a:solidFill>
              <a:srgbClr val="0070C0"/>
            </a:solidFill>
            <a:round/>
            <a:headEnd/>
            <a:tailEnd/>
          </a:ln>
          <a:effectLst>
            <a:outerShdw blurRad="63500" dist="38100" dir="2700000" algn="tl" rotWithShape="0">
              <a:srgbClr val="000000">
                <a:alpha val="39999"/>
              </a:srgbClr>
            </a:outerShdw>
          </a:effectLst>
        </p:spPr>
      </p:cxnSp>
      <p:sp>
        <p:nvSpPr>
          <p:cNvPr id="21" name="Rectangle 2"/>
          <p:cNvSpPr txBox="1">
            <a:spLocks noChangeArrowheads="1"/>
          </p:cNvSpPr>
          <p:nvPr/>
        </p:nvSpPr>
        <p:spPr bwMode="auto">
          <a:xfrm>
            <a:off x="251012" y="76200"/>
            <a:ext cx="8534400" cy="838200"/>
          </a:xfrm>
          <a:prstGeom prst="rect">
            <a:avLst/>
          </a:prstGeom>
          <a:noFill/>
          <a:ln w="9525">
            <a:noFill/>
            <a:miter lim="800000"/>
            <a:headEnd/>
            <a:tailEnd/>
          </a:ln>
          <a:effectLst/>
        </p:spPr>
        <p:txBody>
          <a:bodyPr anchor="ctr"/>
          <a:lstStyle/>
          <a:p>
            <a:pPr algn="ctr"/>
            <a:r>
              <a:rPr lang="en-US" altLang="zh-CN" sz="3600" b="1" u="sng" dirty="0">
                <a:effectLst>
                  <a:outerShdw blurRad="38100" dist="38100" dir="2700000" algn="tl">
                    <a:srgbClr val="C0C0C0"/>
                  </a:outerShdw>
                </a:effectLst>
                <a:latin typeface="Calibri" pitchFamily="34" charset="0"/>
                <a:ea typeface="SimHei" pitchFamily="49" charset="-122"/>
              </a:rPr>
              <a:t>L</a:t>
            </a:r>
            <a:r>
              <a:rPr lang="en-US" altLang="zh-CN" sz="3600" b="1" dirty="0">
                <a:effectLst>
                  <a:outerShdw blurRad="38100" dist="38100" dir="2700000" algn="tl">
                    <a:srgbClr val="C0C0C0"/>
                  </a:outerShdw>
                </a:effectLst>
                <a:latin typeface="Calibri" pitchFamily="34" charset="0"/>
                <a:ea typeface="SimHei" pitchFamily="49" charset="-122"/>
              </a:rPr>
              <a:t>iquid </a:t>
            </a:r>
            <a:r>
              <a:rPr lang="en-US" altLang="zh-CN" sz="3600" b="1" u="sng" dirty="0">
                <a:effectLst>
                  <a:outerShdw blurRad="38100" dist="38100" dir="2700000" algn="tl">
                    <a:srgbClr val="C0C0C0"/>
                  </a:outerShdw>
                </a:effectLst>
                <a:latin typeface="Calibri" pitchFamily="34" charset="0"/>
                <a:ea typeface="SimHei" pitchFamily="49" charset="-122"/>
              </a:rPr>
              <a:t>C</a:t>
            </a:r>
            <a:r>
              <a:rPr lang="en-US" altLang="zh-CN" sz="3600" b="1" dirty="0">
                <a:effectLst>
                  <a:outerShdw blurRad="38100" dist="38100" dir="2700000" algn="tl">
                    <a:srgbClr val="C0C0C0"/>
                  </a:outerShdw>
                </a:effectLst>
                <a:latin typeface="Calibri" pitchFamily="34" charset="0"/>
                <a:ea typeface="SimHei" pitchFamily="49" charset="-122"/>
              </a:rPr>
              <a:t>hromatography-</a:t>
            </a:r>
            <a:r>
              <a:rPr lang="en-US" altLang="zh-CN" sz="3600" b="1" u="sng" dirty="0">
                <a:effectLst>
                  <a:outerShdw blurRad="38100" dist="38100" dir="2700000" algn="tl">
                    <a:srgbClr val="C0C0C0"/>
                  </a:outerShdw>
                </a:effectLst>
                <a:latin typeface="Calibri" pitchFamily="34" charset="0"/>
                <a:ea typeface="SimHei" pitchFamily="49" charset="-122"/>
              </a:rPr>
              <a:t>M</a:t>
            </a:r>
            <a:r>
              <a:rPr lang="en-US" altLang="zh-CN" sz="3600" b="1" dirty="0">
                <a:effectLst>
                  <a:outerShdw blurRad="38100" dist="38100" dir="2700000" algn="tl">
                    <a:srgbClr val="C0C0C0"/>
                  </a:outerShdw>
                </a:effectLst>
                <a:latin typeface="Calibri" pitchFamily="34" charset="0"/>
                <a:ea typeface="SimHei" pitchFamily="49" charset="-122"/>
              </a:rPr>
              <a:t>ass </a:t>
            </a:r>
            <a:r>
              <a:rPr lang="en-US" altLang="zh-CN" sz="3600" b="1" u="sng" dirty="0">
                <a:effectLst>
                  <a:outerShdw blurRad="38100" dist="38100" dir="2700000" algn="tl">
                    <a:srgbClr val="C0C0C0"/>
                  </a:outerShdw>
                </a:effectLst>
                <a:latin typeface="Calibri" pitchFamily="34" charset="0"/>
                <a:ea typeface="SimHei" pitchFamily="49" charset="-122"/>
              </a:rPr>
              <a:t>S</a:t>
            </a:r>
            <a:r>
              <a:rPr lang="en-US" altLang="zh-CN" sz="3600" b="1" dirty="0">
                <a:effectLst>
                  <a:outerShdw blurRad="38100" dist="38100" dir="2700000" algn="tl">
                    <a:srgbClr val="C0C0C0"/>
                  </a:outerShdw>
                </a:effectLst>
                <a:latin typeface="Calibri" pitchFamily="34" charset="0"/>
                <a:ea typeface="SimHei" pitchFamily="49" charset="-122"/>
              </a:rPr>
              <a:t>pectrometry</a:t>
            </a:r>
            <a:endParaRPr lang="zh-CN" altLang="en-US" sz="3600" b="1" dirty="0">
              <a:effectLst>
                <a:outerShdw blurRad="38100" dist="38100" dir="2700000" algn="tl">
                  <a:srgbClr val="C0C0C0"/>
                </a:outerShdw>
              </a:effectLst>
              <a:latin typeface="Calibri" pitchFamily="34" charset="0"/>
              <a:ea typeface="SimHei" pitchFamily="49" charset="-122"/>
            </a:endParaRPr>
          </a:p>
        </p:txBody>
      </p:sp>
      <p:pic>
        <p:nvPicPr>
          <p:cNvPr id="16386" name="Picture 2" descr="Agilent 6490 Triple Quadrupole LC/MS System with iFunnel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427237"/>
            <a:ext cx="3945630" cy="25098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m2.sustcmedia.net/upload/images/20150216/142406622644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6119" y="2425424"/>
            <a:ext cx="3450337" cy="25877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73437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http://upload.wikimedia.org/wikipedia/en/4/4b/Agilent1200HPLC.jpg"/>
          <p:cNvPicPr>
            <a:picLocks noChangeAspect="1" noChangeArrowheads="1"/>
          </p:cNvPicPr>
          <p:nvPr/>
        </p:nvPicPr>
        <p:blipFill>
          <a:blip r:embed="rId3" cstate="print"/>
          <a:srcRect r="26476"/>
          <a:stretch>
            <a:fillRect/>
          </a:stretch>
        </p:blipFill>
        <p:spPr bwMode="auto">
          <a:xfrm>
            <a:off x="185769" y="1000108"/>
            <a:ext cx="3029783" cy="5494375"/>
          </a:xfrm>
          <a:prstGeom prst="rect">
            <a:avLst/>
          </a:prstGeom>
          <a:noFill/>
        </p:spPr>
      </p:pic>
      <p:sp>
        <p:nvSpPr>
          <p:cNvPr id="20483" name="Rectangle 16"/>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4" name="Rectangle 19"/>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5" name="Rectangle 5"/>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6" name="Rectangle 25"/>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7" name="Rectangle 28"/>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8" name="Rectangle 31"/>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9" name="Rectangle 34"/>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90" name="Rectangle 37"/>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91" name="Rectangle 40"/>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cxnSp>
        <p:nvCxnSpPr>
          <p:cNvPr id="14" name="Straight Connector 13"/>
          <p:cNvCxnSpPr>
            <a:cxnSpLocks noChangeShapeType="1"/>
          </p:cNvCxnSpPr>
          <p:nvPr/>
        </p:nvCxnSpPr>
        <p:spPr bwMode="auto">
          <a:xfrm>
            <a:off x="231629" y="867657"/>
            <a:ext cx="8686800" cy="1587"/>
          </a:xfrm>
          <a:prstGeom prst="line">
            <a:avLst/>
          </a:prstGeom>
          <a:noFill/>
          <a:ln w="82550" cmpd="thickThin">
            <a:solidFill>
              <a:srgbClr val="0070C0"/>
            </a:solidFill>
            <a:round/>
            <a:headEnd/>
            <a:tailEnd/>
          </a:ln>
          <a:effectLst>
            <a:outerShdw blurRad="63500" dist="38100" dir="2700000" algn="tl" rotWithShape="0">
              <a:srgbClr val="000000">
                <a:alpha val="39999"/>
              </a:srgbClr>
            </a:outerShdw>
          </a:effectLst>
        </p:spPr>
      </p:cxnSp>
      <p:sp>
        <p:nvSpPr>
          <p:cNvPr id="19" name="Rectangle 2"/>
          <p:cNvSpPr txBox="1">
            <a:spLocks noChangeArrowheads="1"/>
          </p:cNvSpPr>
          <p:nvPr/>
        </p:nvSpPr>
        <p:spPr bwMode="auto">
          <a:xfrm>
            <a:off x="251012" y="76200"/>
            <a:ext cx="8534400" cy="838200"/>
          </a:xfrm>
          <a:prstGeom prst="rect">
            <a:avLst/>
          </a:prstGeom>
          <a:noFill/>
          <a:ln w="9525">
            <a:noFill/>
            <a:miter lim="800000"/>
            <a:headEnd/>
            <a:tailEnd/>
          </a:ln>
          <a:effectLst/>
        </p:spPr>
        <p:txBody>
          <a:bodyPr anchor="ctr"/>
          <a:lstStyle/>
          <a:p>
            <a:pPr algn="ctr"/>
            <a:r>
              <a:rPr lang="en-US" altLang="zh-CN" sz="3600" b="1" dirty="0">
                <a:effectLst>
                  <a:outerShdw blurRad="38100" dist="38100" dir="2700000" algn="tl">
                    <a:srgbClr val="C0C0C0"/>
                  </a:outerShdw>
                </a:effectLst>
                <a:latin typeface="Calibri" pitchFamily="34" charset="0"/>
                <a:ea typeface="SimHei" pitchFamily="49" charset="-122"/>
              </a:rPr>
              <a:t>How to work with HPLC</a:t>
            </a:r>
            <a:endParaRPr lang="zh-CN" altLang="en-US" sz="3600" b="1" dirty="0">
              <a:effectLst>
                <a:outerShdw blurRad="38100" dist="38100" dir="2700000" algn="tl">
                  <a:srgbClr val="C0C0C0"/>
                </a:outerShdw>
              </a:effectLst>
              <a:latin typeface="Calibri" pitchFamily="34" charset="0"/>
              <a:ea typeface="SimHei" pitchFamily="49" charset="-122"/>
            </a:endParaRPr>
          </a:p>
        </p:txBody>
      </p:sp>
      <p:sp>
        <p:nvSpPr>
          <p:cNvPr id="26" name="Line Callout 1 (Accent Bar) 25"/>
          <p:cNvSpPr/>
          <p:nvPr/>
        </p:nvSpPr>
        <p:spPr>
          <a:xfrm>
            <a:off x="4257702" y="1142984"/>
            <a:ext cx="4243387" cy="571504"/>
          </a:xfrm>
          <a:prstGeom prst="accentCallout1">
            <a:avLst>
              <a:gd name="adj1" fmla="val 18750"/>
              <a:gd name="adj2" fmla="val -8333"/>
              <a:gd name="adj3" fmla="val 74968"/>
              <a:gd name="adj4" fmla="val -469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Solvent Reservoirs</a:t>
            </a:r>
          </a:p>
        </p:txBody>
      </p:sp>
      <p:sp>
        <p:nvSpPr>
          <p:cNvPr id="27" name="Line Callout 1 (Accent Bar) 26"/>
          <p:cNvSpPr/>
          <p:nvPr/>
        </p:nvSpPr>
        <p:spPr>
          <a:xfrm>
            <a:off x="4257702" y="1857364"/>
            <a:ext cx="4243387" cy="571504"/>
          </a:xfrm>
          <a:prstGeom prst="accentCallout1">
            <a:avLst>
              <a:gd name="adj1" fmla="val 18750"/>
              <a:gd name="adj2" fmla="val -8333"/>
              <a:gd name="adj3" fmla="val 92747"/>
              <a:gd name="adj4" fmla="val -40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Solvent Degasser</a:t>
            </a:r>
          </a:p>
        </p:txBody>
      </p:sp>
      <p:sp>
        <p:nvSpPr>
          <p:cNvPr id="28" name="Line Callout 1 (Accent Bar) 27"/>
          <p:cNvSpPr/>
          <p:nvPr/>
        </p:nvSpPr>
        <p:spPr>
          <a:xfrm>
            <a:off x="4257702" y="2571744"/>
            <a:ext cx="4243388" cy="571504"/>
          </a:xfrm>
          <a:prstGeom prst="accentCallout1">
            <a:avLst>
              <a:gd name="adj1" fmla="val 18750"/>
              <a:gd name="adj2" fmla="val -8333"/>
              <a:gd name="adj3" fmla="val 94721"/>
              <a:gd name="adj4" fmla="val -424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Pump (Quaternary/Binary)</a:t>
            </a:r>
          </a:p>
        </p:txBody>
      </p:sp>
      <p:sp>
        <p:nvSpPr>
          <p:cNvPr id="29" name="Line Callout 1 (Accent Bar) 28"/>
          <p:cNvSpPr/>
          <p:nvPr/>
        </p:nvSpPr>
        <p:spPr>
          <a:xfrm>
            <a:off x="4257702" y="3286124"/>
            <a:ext cx="4243387" cy="571504"/>
          </a:xfrm>
          <a:prstGeom prst="accentCallout1">
            <a:avLst>
              <a:gd name="adj1" fmla="val 18750"/>
              <a:gd name="adj2" fmla="val -8333"/>
              <a:gd name="adj3" fmla="val 142129"/>
              <a:gd name="adj4" fmla="val -434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err="1"/>
              <a:t>Autosampler</a:t>
            </a:r>
            <a:endParaRPr lang="en-US" sz="2800" dirty="0"/>
          </a:p>
        </p:txBody>
      </p:sp>
      <p:sp>
        <p:nvSpPr>
          <p:cNvPr id="31" name="Line Callout 1 (Accent Bar) 30"/>
          <p:cNvSpPr/>
          <p:nvPr/>
        </p:nvSpPr>
        <p:spPr>
          <a:xfrm>
            <a:off x="4257702" y="4000504"/>
            <a:ext cx="4243387" cy="571504"/>
          </a:xfrm>
          <a:prstGeom prst="accentCallout1">
            <a:avLst>
              <a:gd name="adj1" fmla="val 18750"/>
              <a:gd name="adj2" fmla="val -8333"/>
              <a:gd name="adj3" fmla="val 177685"/>
              <a:gd name="adj4" fmla="val -41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Column Compartment</a:t>
            </a:r>
          </a:p>
        </p:txBody>
      </p:sp>
      <p:sp>
        <p:nvSpPr>
          <p:cNvPr id="32" name="Line Callout 1 (Accent Bar) 31"/>
          <p:cNvSpPr/>
          <p:nvPr/>
        </p:nvSpPr>
        <p:spPr>
          <a:xfrm>
            <a:off x="4257702" y="4714884"/>
            <a:ext cx="4243387" cy="571504"/>
          </a:xfrm>
          <a:prstGeom prst="accentCallout1">
            <a:avLst>
              <a:gd name="adj1" fmla="val 18750"/>
              <a:gd name="adj2" fmla="val -8333"/>
              <a:gd name="adj3" fmla="val 219165"/>
              <a:gd name="adj4" fmla="val -458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UV </a:t>
            </a:r>
            <a:r>
              <a:rPr lang="en-US" sz="2800" dirty="0" err="1"/>
              <a:t>Dector</a:t>
            </a:r>
            <a:endParaRPr lang="en-US" sz="2800" dirty="0"/>
          </a:p>
        </p:txBody>
      </p:sp>
      <p:pic>
        <p:nvPicPr>
          <p:cNvPr id="177154" name="Picture 2" descr="http://www.waters.com/webassets/cms/category/media/other_images/primer_M-1_Columnexamples.jpg"/>
          <p:cNvPicPr>
            <a:picLocks noChangeAspect="1" noChangeArrowheads="1"/>
          </p:cNvPicPr>
          <p:nvPr/>
        </p:nvPicPr>
        <p:blipFill>
          <a:blip r:embed="rId4" cstate="print"/>
          <a:srcRect t="61255" b="5534"/>
          <a:stretch>
            <a:fillRect/>
          </a:stretch>
        </p:blipFill>
        <p:spPr bwMode="auto">
          <a:xfrm>
            <a:off x="4143372" y="5500702"/>
            <a:ext cx="4429125" cy="857256"/>
          </a:xfrm>
          <a:prstGeom prst="rect">
            <a:avLst/>
          </a:prstGeom>
          <a:noFill/>
          <a:ln w="25400">
            <a:solidFill>
              <a:schemeClr val="tx2"/>
            </a:solidFill>
          </a:ln>
        </p:spPr>
      </p:pic>
    </p:spTree>
    <p:extLst>
      <p:ext uri="{BB962C8B-B14F-4D97-AF65-F5344CB8AC3E}">
        <p14:creationId xmlns:p14="http://schemas.microsoft.com/office/powerpoint/2010/main" val="66503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6"/>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4" name="Rectangle 19"/>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5" name="Rectangle 5"/>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6" name="Rectangle 25"/>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7" name="Rectangle 28"/>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8" name="Rectangle 31"/>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9" name="Rectangle 34"/>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90" name="Rectangle 37"/>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91" name="Rectangle 40"/>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cxnSp>
        <p:nvCxnSpPr>
          <p:cNvPr id="14" name="Straight Connector 13"/>
          <p:cNvCxnSpPr>
            <a:cxnSpLocks noChangeShapeType="1"/>
          </p:cNvCxnSpPr>
          <p:nvPr/>
        </p:nvCxnSpPr>
        <p:spPr bwMode="auto">
          <a:xfrm>
            <a:off x="200025" y="867657"/>
            <a:ext cx="8686800" cy="1587"/>
          </a:xfrm>
          <a:prstGeom prst="line">
            <a:avLst/>
          </a:prstGeom>
          <a:noFill/>
          <a:ln w="82550" cmpd="thickThin">
            <a:solidFill>
              <a:srgbClr val="0070C0"/>
            </a:solidFill>
            <a:round/>
            <a:headEnd/>
            <a:tailEnd/>
          </a:ln>
          <a:effectLst>
            <a:outerShdw blurRad="63500" dist="38100" dir="2700000" algn="tl" rotWithShape="0">
              <a:srgbClr val="000000">
                <a:alpha val="39999"/>
              </a:srgbClr>
            </a:outerShdw>
          </a:effectLst>
        </p:spPr>
      </p:cxnSp>
      <p:sp>
        <p:nvSpPr>
          <p:cNvPr id="19" name="Rectangle 2"/>
          <p:cNvSpPr txBox="1">
            <a:spLocks noChangeArrowheads="1"/>
          </p:cNvSpPr>
          <p:nvPr/>
        </p:nvSpPr>
        <p:spPr bwMode="auto">
          <a:xfrm>
            <a:off x="251012" y="76200"/>
            <a:ext cx="8534400" cy="838200"/>
          </a:xfrm>
          <a:prstGeom prst="rect">
            <a:avLst/>
          </a:prstGeom>
          <a:noFill/>
          <a:ln w="9525">
            <a:noFill/>
            <a:miter lim="800000"/>
            <a:headEnd/>
            <a:tailEnd/>
          </a:ln>
          <a:effectLst/>
        </p:spPr>
        <p:txBody>
          <a:bodyPr anchor="ctr"/>
          <a:lstStyle/>
          <a:p>
            <a:pPr algn="ctr"/>
            <a:r>
              <a:rPr lang="en-US" altLang="zh-CN" sz="3600" b="1" dirty="0">
                <a:effectLst>
                  <a:outerShdw blurRad="38100" dist="38100" dir="2700000" algn="tl">
                    <a:srgbClr val="C0C0C0"/>
                  </a:outerShdw>
                </a:effectLst>
                <a:latin typeface="Calibri" pitchFamily="34" charset="0"/>
                <a:ea typeface="SimHei" pitchFamily="49" charset="-122"/>
              </a:rPr>
              <a:t>HPLC column</a:t>
            </a:r>
            <a:endParaRPr lang="zh-CN" altLang="en-US" sz="3600" b="1" dirty="0">
              <a:effectLst>
                <a:outerShdw blurRad="38100" dist="38100" dir="2700000" algn="tl">
                  <a:srgbClr val="C0C0C0"/>
                </a:outerShdw>
              </a:effectLst>
              <a:latin typeface="Calibri" pitchFamily="34" charset="0"/>
              <a:ea typeface="SimHei" pitchFamily="49" charset="-122"/>
            </a:endParaRPr>
          </a:p>
        </p:txBody>
      </p:sp>
      <p:pic>
        <p:nvPicPr>
          <p:cNvPr id="25" name="Picture 6" descr="blue32_023"/>
          <p:cNvPicPr>
            <a:picLocks noChangeAspect="1" noChangeArrowheads="1"/>
          </p:cNvPicPr>
          <p:nvPr/>
        </p:nvPicPr>
        <p:blipFill>
          <a:blip r:embed="rId3" cstate="print"/>
          <a:srcRect/>
          <a:stretch>
            <a:fillRect/>
          </a:stretch>
        </p:blipFill>
        <p:spPr>
          <a:xfrm>
            <a:off x="244094" y="1214248"/>
            <a:ext cx="304800" cy="304800"/>
          </a:xfrm>
          <a:prstGeom prst="rect">
            <a:avLst/>
          </a:prstGeom>
          <a:noFill/>
          <a:ln/>
        </p:spPr>
      </p:pic>
      <p:sp>
        <p:nvSpPr>
          <p:cNvPr id="30" name="TextBox 29"/>
          <p:cNvSpPr txBox="1"/>
          <p:nvPr/>
        </p:nvSpPr>
        <p:spPr>
          <a:xfrm>
            <a:off x="597754" y="1142984"/>
            <a:ext cx="4143404" cy="461665"/>
          </a:xfrm>
          <a:prstGeom prst="rect">
            <a:avLst/>
          </a:prstGeom>
          <a:noFill/>
        </p:spPr>
        <p:txBody>
          <a:bodyPr wrap="square" rtlCol="0">
            <a:spAutoFit/>
          </a:bodyPr>
          <a:lstStyle/>
          <a:p>
            <a:pPr algn="just"/>
            <a:r>
              <a:rPr lang="en-US" sz="2400" b="1" dirty="0"/>
              <a:t>column dimension (size)</a:t>
            </a:r>
            <a:endParaRPr lang="en-CA" sz="2400" b="1" dirty="0"/>
          </a:p>
        </p:txBody>
      </p:sp>
      <p:pic>
        <p:nvPicPr>
          <p:cNvPr id="31" name="Picture 6" descr="blue32_023"/>
          <p:cNvPicPr>
            <a:picLocks noChangeAspect="1" noChangeArrowheads="1"/>
          </p:cNvPicPr>
          <p:nvPr/>
        </p:nvPicPr>
        <p:blipFill>
          <a:blip r:embed="rId3" cstate="print"/>
          <a:srcRect/>
          <a:stretch>
            <a:fillRect/>
          </a:stretch>
        </p:blipFill>
        <p:spPr>
          <a:xfrm>
            <a:off x="255383" y="1714488"/>
            <a:ext cx="304800" cy="304800"/>
          </a:xfrm>
          <a:prstGeom prst="rect">
            <a:avLst/>
          </a:prstGeom>
          <a:noFill/>
          <a:ln/>
        </p:spPr>
      </p:pic>
      <p:sp>
        <p:nvSpPr>
          <p:cNvPr id="28" name="TextBox 27"/>
          <p:cNvSpPr txBox="1"/>
          <p:nvPr/>
        </p:nvSpPr>
        <p:spPr>
          <a:xfrm>
            <a:off x="582761" y="1643050"/>
            <a:ext cx="4632182" cy="461665"/>
          </a:xfrm>
          <a:prstGeom prst="rect">
            <a:avLst/>
          </a:prstGeom>
          <a:noFill/>
        </p:spPr>
        <p:txBody>
          <a:bodyPr wrap="square" rtlCol="0">
            <a:spAutoFit/>
          </a:bodyPr>
          <a:lstStyle/>
          <a:p>
            <a:pPr algn="just"/>
            <a:r>
              <a:rPr lang="en-CA" sz="2400" b="1" dirty="0"/>
              <a:t>particle size and pore size</a:t>
            </a:r>
          </a:p>
        </p:txBody>
      </p:sp>
      <p:pic>
        <p:nvPicPr>
          <p:cNvPr id="33" name="Picture 6" descr="blue32_023"/>
          <p:cNvPicPr>
            <a:picLocks noChangeAspect="1" noChangeArrowheads="1"/>
          </p:cNvPicPr>
          <p:nvPr/>
        </p:nvPicPr>
        <p:blipFill>
          <a:blip r:embed="rId3" cstate="print"/>
          <a:srcRect/>
          <a:stretch>
            <a:fillRect/>
          </a:stretch>
        </p:blipFill>
        <p:spPr>
          <a:xfrm>
            <a:off x="255382" y="2285992"/>
            <a:ext cx="304800" cy="304800"/>
          </a:xfrm>
          <a:prstGeom prst="rect">
            <a:avLst/>
          </a:prstGeom>
          <a:noFill/>
          <a:ln/>
        </p:spPr>
      </p:pic>
      <p:sp>
        <p:nvSpPr>
          <p:cNvPr id="34" name="TextBox 33"/>
          <p:cNvSpPr txBox="1"/>
          <p:nvPr/>
        </p:nvSpPr>
        <p:spPr>
          <a:xfrm>
            <a:off x="582760" y="2214554"/>
            <a:ext cx="4632182" cy="461665"/>
          </a:xfrm>
          <a:prstGeom prst="rect">
            <a:avLst/>
          </a:prstGeom>
          <a:noFill/>
        </p:spPr>
        <p:txBody>
          <a:bodyPr wrap="square" rtlCol="0">
            <a:spAutoFit/>
          </a:bodyPr>
          <a:lstStyle/>
          <a:p>
            <a:pPr algn="just"/>
            <a:r>
              <a:rPr lang="en-US" sz="2400" b="1" dirty="0"/>
              <a:t>stationary phase</a:t>
            </a:r>
            <a:endParaRPr lang="en-CA" sz="2400" b="1" dirty="0"/>
          </a:p>
        </p:txBody>
      </p:sp>
      <p:sp>
        <p:nvSpPr>
          <p:cNvPr id="21" name="TextBox 20"/>
          <p:cNvSpPr txBox="1"/>
          <p:nvPr/>
        </p:nvSpPr>
        <p:spPr>
          <a:xfrm>
            <a:off x="928662" y="2714620"/>
            <a:ext cx="7143800" cy="707886"/>
          </a:xfrm>
          <a:prstGeom prst="rect">
            <a:avLst/>
          </a:prstGeom>
          <a:noFill/>
        </p:spPr>
        <p:txBody>
          <a:bodyPr wrap="square" rtlCol="0">
            <a:spAutoFit/>
          </a:bodyPr>
          <a:lstStyle/>
          <a:p>
            <a:r>
              <a:rPr lang="en-US" sz="4000" u="sng" dirty="0"/>
              <a:t>75 </a:t>
            </a:r>
            <a:r>
              <a:rPr lang="en-US" sz="4000" u="sng" dirty="0" err="1"/>
              <a:t>μm</a:t>
            </a:r>
            <a:r>
              <a:rPr lang="en-US" sz="4000" u="sng" dirty="0"/>
              <a:t> X 10 cm, C18, 5 </a:t>
            </a:r>
            <a:r>
              <a:rPr lang="en-US" sz="4000" u="sng" dirty="0" err="1"/>
              <a:t>μm</a:t>
            </a:r>
            <a:r>
              <a:rPr lang="en-US" sz="4000" u="sng" dirty="0"/>
              <a:t>, 120 Å</a:t>
            </a:r>
          </a:p>
        </p:txBody>
      </p:sp>
      <p:grpSp>
        <p:nvGrpSpPr>
          <p:cNvPr id="22" name="Group 553"/>
          <p:cNvGrpSpPr>
            <a:grpSpLocks/>
          </p:cNvGrpSpPr>
          <p:nvPr/>
        </p:nvGrpSpPr>
        <p:grpSpPr bwMode="auto">
          <a:xfrm>
            <a:off x="214343" y="3612357"/>
            <a:ext cx="8786813" cy="2338388"/>
            <a:chOff x="180" y="1008"/>
            <a:chExt cx="5535" cy="1473"/>
          </a:xfrm>
        </p:grpSpPr>
        <p:sp>
          <p:nvSpPr>
            <p:cNvPr id="23" name="Oval 8"/>
            <p:cNvSpPr>
              <a:spLocks noChangeArrowheads="1"/>
            </p:cNvSpPr>
            <p:nvPr/>
          </p:nvSpPr>
          <p:spPr bwMode="auto">
            <a:xfrm>
              <a:off x="4002" y="1108"/>
              <a:ext cx="954" cy="1002"/>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4" name="Freeform 9"/>
            <p:cNvSpPr>
              <a:spLocks/>
            </p:cNvSpPr>
            <p:nvPr/>
          </p:nvSpPr>
          <p:spPr bwMode="auto">
            <a:xfrm>
              <a:off x="4110" y="1318"/>
              <a:ext cx="360" cy="792"/>
            </a:xfrm>
            <a:custGeom>
              <a:avLst/>
              <a:gdLst/>
              <a:ahLst/>
              <a:cxnLst>
                <a:cxn ang="0">
                  <a:pos x="0" y="0"/>
                </a:cxn>
                <a:cxn ang="0">
                  <a:pos x="54" y="24"/>
                </a:cxn>
                <a:cxn ang="0">
                  <a:pos x="78" y="102"/>
                </a:cxn>
                <a:cxn ang="0">
                  <a:pos x="114" y="114"/>
                </a:cxn>
                <a:cxn ang="0">
                  <a:pos x="132" y="126"/>
                </a:cxn>
                <a:cxn ang="0">
                  <a:pos x="156" y="162"/>
                </a:cxn>
                <a:cxn ang="0">
                  <a:pos x="204" y="246"/>
                </a:cxn>
                <a:cxn ang="0">
                  <a:pos x="240" y="300"/>
                </a:cxn>
                <a:cxn ang="0">
                  <a:pos x="258" y="360"/>
                </a:cxn>
                <a:cxn ang="0">
                  <a:pos x="294" y="432"/>
                </a:cxn>
                <a:cxn ang="0">
                  <a:pos x="306" y="486"/>
                </a:cxn>
                <a:cxn ang="0">
                  <a:pos x="318" y="522"/>
                </a:cxn>
                <a:cxn ang="0">
                  <a:pos x="360" y="792"/>
                </a:cxn>
              </a:cxnLst>
              <a:rect l="0" t="0" r="r" b="b"/>
              <a:pathLst>
                <a:path w="360" h="792">
                  <a:moveTo>
                    <a:pt x="0" y="0"/>
                  </a:moveTo>
                  <a:cubicBezTo>
                    <a:pt x="43" y="14"/>
                    <a:pt x="25" y="5"/>
                    <a:pt x="54" y="24"/>
                  </a:cubicBezTo>
                  <a:cubicBezTo>
                    <a:pt x="63" y="50"/>
                    <a:pt x="69" y="76"/>
                    <a:pt x="78" y="102"/>
                  </a:cubicBezTo>
                  <a:cubicBezTo>
                    <a:pt x="82" y="114"/>
                    <a:pt x="103" y="107"/>
                    <a:pt x="114" y="114"/>
                  </a:cubicBezTo>
                  <a:cubicBezTo>
                    <a:pt x="120" y="118"/>
                    <a:pt x="126" y="122"/>
                    <a:pt x="132" y="126"/>
                  </a:cubicBezTo>
                  <a:cubicBezTo>
                    <a:pt x="152" y="186"/>
                    <a:pt x="119" y="95"/>
                    <a:pt x="156" y="162"/>
                  </a:cubicBezTo>
                  <a:cubicBezTo>
                    <a:pt x="177" y="200"/>
                    <a:pt x="166" y="221"/>
                    <a:pt x="204" y="246"/>
                  </a:cubicBezTo>
                  <a:cubicBezTo>
                    <a:pt x="210" y="255"/>
                    <a:pt x="231" y="286"/>
                    <a:pt x="240" y="300"/>
                  </a:cubicBezTo>
                  <a:cubicBezTo>
                    <a:pt x="266" y="340"/>
                    <a:pt x="241" y="326"/>
                    <a:pt x="258" y="360"/>
                  </a:cubicBezTo>
                  <a:cubicBezTo>
                    <a:pt x="305" y="453"/>
                    <a:pt x="264" y="342"/>
                    <a:pt x="294" y="432"/>
                  </a:cubicBezTo>
                  <a:cubicBezTo>
                    <a:pt x="302" y="456"/>
                    <a:pt x="299" y="460"/>
                    <a:pt x="306" y="486"/>
                  </a:cubicBezTo>
                  <a:cubicBezTo>
                    <a:pt x="309" y="498"/>
                    <a:pt x="318" y="522"/>
                    <a:pt x="318" y="522"/>
                  </a:cubicBezTo>
                  <a:cubicBezTo>
                    <a:pt x="329" y="612"/>
                    <a:pt x="360" y="701"/>
                    <a:pt x="360" y="792"/>
                  </a:cubicBezTo>
                </a:path>
              </a:pathLst>
            </a:custGeom>
            <a:noFill/>
            <a:ln w="19050">
              <a:solidFill>
                <a:srgbClr val="FF3300"/>
              </a:solidFill>
              <a:round/>
              <a:headEnd/>
              <a:tailEnd/>
            </a:ln>
            <a:effectLst/>
          </p:spPr>
          <p:txBody>
            <a:bodyPr wrap="none"/>
            <a:lstStyle/>
            <a:p>
              <a:endParaRPr lang="en-US"/>
            </a:p>
          </p:txBody>
        </p:sp>
        <p:sp>
          <p:nvSpPr>
            <p:cNvPr id="26" name="Freeform 10"/>
            <p:cNvSpPr>
              <a:spLocks/>
            </p:cNvSpPr>
            <p:nvPr/>
          </p:nvSpPr>
          <p:spPr bwMode="auto">
            <a:xfrm>
              <a:off x="4350" y="1132"/>
              <a:ext cx="276" cy="954"/>
            </a:xfrm>
            <a:custGeom>
              <a:avLst/>
              <a:gdLst/>
              <a:ahLst/>
              <a:cxnLst>
                <a:cxn ang="0">
                  <a:pos x="12" y="0"/>
                </a:cxn>
                <a:cxn ang="0">
                  <a:pos x="30" y="114"/>
                </a:cxn>
                <a:cxn ang="0">
                  <a:pos x="12" y="174"/>
                </a:cxn>
                <a:cxn ang="0">
                  <a:pos x="0" y="210"/>
                </a:cxn>
                <a:cxn ang="0">
                  <a:pos x="30" y="288"/>
                </a:cxn>
                <a:cxn ang="0">
                  <a:pos x="42" y="414"/>
                </a:cxn>
                <a:cxn ang="0">
                  <a:pos x="90" y="456"/>
                </a:cxn>
                <a:cxn ang="0">
                  <a:pos x="126" y="510"/>
                </a:cxn>
                <a:cxn ang="0">
                  <a:pos x="144" y="594"/>
                </a:cxn>
                <a:cxn ang="0">
                  <a:pos x="156" y="792"/>
                </a:cxn>
                <a:cxn ang="0">
                  <a:pos x="276" y="954"/>
                </a:cxn>
              </a:cxnLst>
              <a:rect l="0" t="0" r="r" b="b"/>
              <a:pathLst>
                <a:path w="276" h="954">
                  <a:moveTo>
                    <a:pt x="12" y="0"/>
                  </a:moveTo>
                  <a:cubicBezTo>
                    <a:pt x="16" y="50"/>
                    <a:pt x="19" y="71"/>
                    <a:pt x="30" y="114"/>
                  </a:cubicBezTo>
                  <a:cubicBezTo>
                    <a:pt x="17" y="206"/>
                    <a:pt x="35" y="122"/>
                    <a:pt x="12" y="174"/>
                  </a:cubicBezTo>
                  <a:cubicBezTo>
                    <a:pt x="7" y="186"/>
                    <a:pt x="0" y="210"/>
                    <a:pt x="0" y="210"/>
                  </a:cubicBezTo>
                  <a:cubicBezTo>
                    <a:pt x="7" y="239"/>
                    <a:pt x="21" y="260"/>
                    <a:pt x="30" y="288"/>
                  </a:cubicBezTo>
                  <a:cubicBezTo>
                    <a:pt x="30" y="291"/>
                    <a:pt x="26" y="381"/>
                    <a:pt x="42" y="414"/>
                  </a:cubicBezTo>
                  <a:cubicBezTo>
                    <a:pt x="52" y="433"/>
                    <a:pt x="90" y="456"/>
                    <a:pt x="90" y="456"/>
                  </a:cubicBezTo>
                  <a:cubicBezTo>
                    <a:pt x="98" y="479"/>
                    <a:pt x="115" y="488"/>
                    <a:pt x="126" y="510"/>
                  </a:cubicBezTo>
                  <a:cubicBezTo>
                    <a:pt x="138" y="535"/>
                    <a:pt x="140" y="568"/>
                    <a:pt x="144" y="594"/>
                  </a:cubicBezTo>
                  <a:cubicBezTo>
                    <a:pt x="139" y="645"/>
                    <a:pt x="126" y="746"/>
                    <a:pt x="156" y="792"/>
                  </a:cubicBezTo>
                  <a:cubicBezTo>
                    <a:pt x="193" y="847"/>
                    <a:pt x="246" y="895"/>
                    <a:pt x="276" y="954"/>
                  </a:cubicBezTo>
                </a:path>
              </a:pathLst>
            </a:custGeom>
            <a:noFill/>
            <a:ln w="19050" cap="flat" cmpd="sng">
              <a:solidFill>
                <a:srgbClr val="FF3300"/>
              </a:solidFill>
              <a:prstDash val="solid"/>
              <a:round/>
              <a:headEnd type="none" w="med" len="med"/>
              <a:tailEnd type="none" w="med" len="med"/>
            </a:ln>
            <a:effectLst/>
          </p:spPr>
          <p:txBody>
            <a:bodyPr wrap="none"/>
            <a:lstStyle/>
            <a:p>
              <a:endParaRPr lang="en-US"/>
            </a:p>
          </p:txBody>
        </p:sp>
        <p:sp>
          <p:nvSpPr>
            <p:cNvPr id="27" name="Freeform 11"/>
            <p:cNvSpPr>
              <a:spLocks/>
            </p:cNvSpPr>
            <p:nvPr/>
          </p:nvSpPr>
          <p:spPr bwMode="auto">
            <a:xfrm>
              <a:off x="4188" y="1186"/>
              <a:ext cx="120" cy="834"/>
            </a:xfrm>
            <a:custGeom>
              <a:avLst/>
              <a:gdLst/>
              <a:ahLst/>
              <a:cxnLst>
                <a:cxn ang="0">
                  <a:pos x="36" y="0"/>
                </a:cxn>
                <a:cxn ang="0">
                  <a:pos x="84" y="78"/>
                </a:cxn>
                <a:cxn ang="0">
                  <a:pos x="120" y="132"/>
                </a:cxn>
                <a:cxn ang="0">
                  <a:pos x="72" y="240"/>
                </a:cxn>
                <a:cxn ang="0">
                  <a:pos x="60" y="276"/>
                </a:cxn>
                <a:cxn ang="0">
                  <a:pos x="36" y="312"/>
                </a:cxn>
                <a:cxn ang="0">
                  <a:pos x="18" y="384"/>
                </a:cxn>
                <a:cxn ang="0">
                  <a:pos x="0" y="834"/>
                </a:cxn>
              </a:cxnLst>
              <a:rect l="0" t="0" r="r" b="b"/>
              <a:pathLst>
                <a:path w="120" h="834">
                  <a:moveTo>
                    <a:pt x="36" y="0"/>
                  </a:moveTo>
                  <a:cubicBezTo>
                    <a:pt x="53" y="25"/>
                    <a:pt x="62" y="56"/>
                    <a:pt x="84" y="78"/>
                  </a:cubicBezTo>
                  <a:cubicBezTo>
                    <a:pt x="102" y="96"/>
                    <a:pt x="112" y="108"/>
                    <a:pt x="120" y="132"/>
                  </a:cubicBezTo>
                  <a:cubicBezTo>
                    <a:pt x="114" y="177"/>
                    <a:pt x="111" y="214"/>
                    <a:pt x="72" y="240"/>
                  </a:cubicBezTo>
                  <a:cubicBezTo>
                    <a:pt x="68" y="252"/>
                    <a:pt x="67" y="265"/>
                    <a:pt x="60" y="276"/>
                  </a:cubicBezTo>
                  <a:cubicBezTo>
                    <a:pt x="52" y="288"/>
                    <a:pt x="36" y="312"/>
                    <a:pt x="36" y="312"/>
                  </a:cubicBezTo>
                  <a:cubicBezTo>
                    <a:pt x="30" y="336"/>
                    <a:pt x="23" y="359"/>
                    <a:pt x="18" y="384"/>
                  </a:cubicBezTo>
                  <a:cubicBezTo>
                    <a:pt x="15" y="538"/>
                    <a:pt x="0" y="682"/>
                    <a:pt x="0" y="834"/>
                  </a:cubicBezTo>
                </a:path>
              </a:pathLst>
            </a:custGeom>
            <a:noFill/>
            <a:ln w="19050" cap="flat" cmpd="sng">
              <a:solidFill>
                <a:srgbClr val="FF3300"/>
              </a:solidFill>
              <a:prstDash val="solid"/>
              <a:round/>
              <a:headEnd type="none" w="med" len="med"/>
              <a:tailEnd type="none" w="med" len="med"/>
            </a:ln>
            <a:effectLst/>
          </p:spPr>
          <p:txBody>
            <a:bodyPr wrap="none"/>
            <a:lstStyle/>
            <a:p>
              <a:endParaRPr lang="en-US"/>
            </a:p>
          </p:txBody>
        </p:sp>
        <p:sp>
          <p:nvSpPr>
            <p:cNvPr id="29" name="Freeform 12"/>
            <p:cNvSpPr>
              <a:spLocks/>
            </p:cNvSpPr>
            <p:nvPr/>
          </p:nvSpPr>
          <p:spPr bwMode="auto">
            <a:xfrm>
              <a:off x="4518" y="1156"/>
              <a:ext cx="378" cy="672"/>
            </a:xfrm>
            <a:custGeom>
              <a:avLst/>
              <a:gdLst/>
              <a:ahLst/>
              <a:cxnLst>
                <a:cxn ang="0">
                  <a:pos x="138" y="0"/>
                </a:cxn>
                <a:cxn ang="0">
                  <a:pos x="144" y="54"/>
                </a:cxn>
                <a:cxn ang="0">
                  <a:pos x="48" y="216"/>
                </a:cxn>
                <a:cxn ang="0">
                  <a:pos x="0" y="282"/>
                </a:cxn>
                <a:cxn ang="0">
                  <a:pos x="60" y="432"/>
                </a:cxn>
                <a:cxn ang="0">
                  <a:pos x="66" y="450"/>
                </a:cxn>
                <a:cxn ang="0">
                  <a:pos x="138" y="504"/>
                </a:cxn>
                <a:cxn ang="0">
                  <a:pos x="174" y="528"/>
                </a:cxn>
                <a:cxn ang="0">
                  <a:pos x="222" y="576"/>
                </a:cxn>
                <a:cxn ang="0">
                  <a:pos x="318" y="606"/>
                </a:cxn>
                <a:cxn ang="0">
                  <a:pos x="366" y="648"/>
                </a:cxn>
                <a:cxn ang="0">
                  <a:pos x="378" y="672"/>
                </a:cxn>
              </a:cxnLst>
              <a:rect l="0" t="0" r="r" b="b"/>
              <a:pathLst>
                <a:path w="378" h="672">
                  <a:moveTo>
                    <a:pt x="138" y="0"/>
                  </a:moveTo>
                  <a:cubicBezTo>
                    <a:pt x="140" y="18"/>
                    <a:pt x="144" y="36"/>
                    <a:pt x="144" y="54"/>
                  </a:cubicBezTo>
                  <a:cubicBezTo>
                    <a:pt x="144" y="149"/>
                    <a:pt x="120" y="168"/>
                    <a:pt x="48" y="216"/>
                  </a:cubicBezTo>
                  <a:cubicBezTo>
                    <a:pt x="31" y="242"/>
                    <a:pt x="10" y="251"/>
                    <a:pt x="0" y="282"/>
                  </a:cubicBezTo>
                  <a:cubicBezTo>
                    <a:pt x="9" y="345"/>
                    <a:pt x="25" y="380"/>
                    <a:pt x="60" y="432"/>
                  </a:cubicBezTo>
                  <a:cubicBezTo>
                    <a:pt x="64" y="437"/>
                    <a:pt x="62" y="445"/>
                    <a:pt x="66" y="450"/>
                  </a:cubicBezTo>
                  <a:cubicBezTo>
                    <a:pt x="94" y="486"/>
                    <a:pt x="104" y="485"/>
                    <a:pt x="138" y="504"/>
                  </a:cubicBezTo>
                  <a:cubicBezTo>
                    <a:pt x="151" y="511"/>
                    <a:pt x="174" y="528"/>
                    <a:pt x="174" y="528"/>
                  </a:cubicBezTo>
                  <a:cubicBezTo>
                    <a:pt x="187" y="547"/>
                    <a:pt x="201" y="565"/>
                    <a:pt x="222" y="576"/>
                  </a:cubicBezTo>
                  <a:cubicBezTo>
                    <a:pt x="253" y="591"/>
                    <a:pt x="288" y="585"/>
                    <a:pt x="318" y="606"/>
                  </a:cubicBezTo>
                  <a:cubicBezTo>
                    <a:pt x="340" y="622"/>
                    <a:pt x="340" y="639"/>
                    <a:pt x="366" y="648"/>
                  </a:cubicBezTo>
                  <a:cubicBezTo>
                    <a:pt x="373" y="669"/>
                    <a:pt x="368" y="662"/>
                    <a:pt x="378" y="672"/>
                  </a:cubicBezTo>
                </a:path>
              </a:pathLst>
            </a:custGeom>
            <a:noFill/>
            <a:ln w="19050" cap="flat" cmpd="sng">
              <a:solidFill>
                <a:srgbClr val="FF3300"/>
              </a:solidFill>
              <a:prstDash val="solid"/>
              <a:round/>
              <a:headEnd type="none" w="med" len="med"/>
              <a:tailEnd type="none" w="med" len="med"/>
            </a:ln>
            <a:effectLst/>
          </p:spPr>
          <p:txBody>
            <a:bodyPr wrap="none"/>
            <a:lstStyle/>
            <a:p>
              <a:endParaRPr lang="en-US"/>
            </a:p>
          </p:txBody>
        </p:sp>
        <p:sp>
          <p:nvSpPr>
            <p:cNvPr id="32" name="Freeform 13"/>
            <p:cNvSpPr>
              <a:spLocks/>
            </p:cNvSpPr>
            <p:nvPr/>
          </p:nvSpPr>
          <p:spPr bwMode="auto">
            <a:xfrm>
              <a:off x="4284" y="1294"/>
              <a:ext cx="564" cy="774"/>
            </a:xfrm>
            <a:custGeom>
              <a:avLst/>
              <a:gdLst/>
              <a:ahLst/>
              <a:cxnLst>
                <a:cxn ang="0">
                  <a:pos x="564" y="0"/>
                </a:cxn>
                <a:cxn ang="0">
                  <a:pos x="468" y="102"/>
                </a:cxn>
                <a:cxn ang="0">
                  <a:pos x="432" y="162"/>
                </a:cxn>
                <a:cxn ang="0">
                  <a:pos x="372" y="420"/>
                </a:cxn>
                <a:cxn ang="0">
                  <a:pos x="312" y="474"/>
                </a:cxn>
                <a:cxn ang="0">
                  <a:pos x="150" y="528"/>
                </a:cxn>
                <a:cxn ang="0">
                  <a:pos x="96" y="558"/>
                </a:cxn>
                <a:cxn ang="0">
                  <a:pos x="60" y="582"/>
                </a:cxn>
                <a:cxn ang="0">
                  <a:pos x="30" y="636"/>
                </a:cxn>
                <a:cxn ang="0">
                  <a:pos x="18" y="672"/>
                </a:cxn>
                <a:cxn ang="0">
                  <a:pos x="0" y="774"/>
                </a:cxn>
              </a:cxnLst>
              <a:rect l="0" t="0" r="r" b="b"/>
              <a:pathLst>
                <a:path w="564" h="774">
                  <a:moveTo>
                    <a:pt x="564" y="0"/>
                  </a:moveTo>
                  <a:cubicBezTo>
                    <a:pt x="534" y="45"/>
                    <a:pt x="525" y="83"/>
                    <a:pt x="468" y="102"/>
                  </a:cubicBezTo>
                  <a:cubicBezTo>
                    <a:pt x="447" y="134"/>
                    <a:pt x="441" y="119"/>
                    <a:pt x="432" y="162"/>
                  </a:cubicBezTo>
                  <a:cubicBezTo>
                    <a:pt x="431" y="190"/>
                    <a:pt x="445" y="396"/>
                    <a:pt x="372" y="420"/>
                  </a:cubicBezTo>
                  <a:cubicBezTo>
                    <a:pt x="363" y="448"/>
                    <a:pt x="337" y="461"/>
                    <a:pt x="312" y="474"/>
                  </a:cubicBezTo>
                  <a:cubicBezTo>
                    <a:pt x="262" y="499"/>
                    <a:pt x="204" y="510"/>
                    <a:pt x="150" y="528"/>
                  </a:cubicBezTo>
                  <a:cubicBezTo>
                    <a:pt x="118" y="539"/>
                    <a:pt x="137" y="530"/>
                    <a:pt x="96" y="558"/>
                  </a:cubicBezTo>
                  <a:cubicBezTo>
                    <a:pt x="84" y="566"/>
                    <a:pt x="60" y="582"/>
                    <a:pt x="60" y="582"/>
                  </a:cubicBezTo>
                  <a:cubicBezTo>
                    <a:pt x="53" y="602"/>
                    <a:pt x="37" y="616"/>
                    <a:pt x="30" y="636"/>
                  </a:cubicBezTo>
                  <a:cubicBezTo>
                    <a:pt x="26" y="648"/>
                    <a:pt x="18" y="672"/>
                    <a:pt x="18" y="672"/>
                  </a:cubicBezTo>
                  <a:cubicBezTo>
                    <a:pt x="14" y="707"/>
                    <a:pt x="0" y="739"/>
                    <a:pt x="0" y="774"/>
                  </a:cubicBezTo>
                </a:path>
              </a:pathLst>
            </a:custGeom>
            <a:noFill/>
            <a:ln w="19050" cap="flat" cmpd="sng">
              <a:solidFill>
                <a:srgbClr val="FF3300"/>
              </a:solidFill>
              <a:prstDash val="solid"/>
              <a:round/>
              <a:headEnd type="none" w="med" len="med"/>
              <a:tailEnd type="none" w="med" len="med"/>
            </a:ln>
            <a:effectLst/>
          </p:spPr>
          <p:txBody>
            <a:bodyPr wrap="none"/>
            <a:lstStyle/>
            <a:p>
              <a:endParaRPr lang="en-US"/>
            </a:p>
          </p:txBody>
        </p:sp>
        <p:sp>
          <p:nvSpPr>
            <p:cNvPr id="35" name="Freeform 14"/>
            <p:cNvSpPr>
              <a:spLocks/>
            </p:cNvSpPr>
            <p:nvPr/>
          </p:nvSpPr>
          <p:spPr bwMode="auto">
            <a:xfrm>
              <a:off x="4002" y="1576"/>
              <a:ext cx="948" cy="84"/>
            </a:xfrm>
            <a:custGeom>
              <a:avLst/>
              <a:gdLst/>
              <a:ahLst/>
              <a:cxnLst>
                <a:cxn ang="0">
                  <a:pos x="0" y="0"/>
                </a:cxn>
                <a:cxn ang="0">
                  <a:pos x="54" y="36"/>
                </a:cxn>
                <a:cxn ang="0">
                  <a:pos x="156" y="66"/>
                </a:cxn>
                <a:cxn ang="0">
                  <a:pos x="282" y="54"/>
                </a:cxn>
                <a:cxn ang="0">
                  <a:pos x="300" y="48"/>
                </a:cxn>
                <a:cxn ang="0">
                  <a:pos x="384" y="30"/>
                </a:cxn>
                <a:cxn ang="0">
                  <a:pos x="498" y="60"/>
                </a:cxn>
                <a:cxn ang="0">
                  <a:pos x="534" y="72"/>
                </a:cxn>
                <a:cxn ang="0">
                  <a:pos x="582" y="84"/>
                </a:cxn>
                <a:cxn ang="0">
                  <a:pos x="774" y="60"/>
                </a:cxn>
                <a:cxn ang="0">
                  <a:pos x="948" y="66"/>
                </a:cxn>
              </a:cxnLst>
              <a:rect l="0" t="0" r="r" b="b"/>
              <a:pathLst>
                <a:path w="948" h="84">
                  <a:moveTo>
                    <a:pt x="0" y="0"/>
                  </a:moveTo>
                  <a:cubicBezTo>
                    <a:pt x="25" y="8"/>
                    <a:pt x="33" y="22"/>
                    <a:pt x="54" y="36"/>
                  </a:cubicBezTo>
                  <a:cubicBezTo>
                    <a:pt x="84" y="56"/>
                    <a:pt x="121" y="61"/>
                    <a:pt x="156" y="66"/>
                  </a:cubicBezTo>
                  <a:cubicBezTo>
                    <a:pt x="198" y="62"/>
                    <a:pt x="242" y="67"/>
                    <a:pt x="282" y="54"/>
                  </a:cubicBezTo>
                  <a:cubicBezTo>
                    <a:pt x="288" y="52"/>
                    <a:pt x="294" y="50"/>
                    <a:pt x="300" y="48"/>
                  </a:cubicBezTo>
                  <a:cubicBezTo>
                    <a:pt x="328" y="40"/>
                    <a:pt x="384" y="30"/>
                    <a:pt x="384" y="30"/>
                  </a:cubicBezTo>
                  <a:cubicBezTo>
                    <a:pt x="434" y="35"/>
                    <a:pt x="457" y="42"/>
                    <a:pt x="498" y="60"/>
                  </a:cubicBezTo>
                  <a:cubicBezTo>
                    <a:pt x="510" y="65"/>
                    <a:pt x="522" y="69"/>
                    <a:pt x="534" y="72"/>
                  </a:cubicBezTo>
                  <a:cubicBezTo>
                    <a:pt x="550" y="76"/>
                    <a:pt x="582" y="84"/>
                    <a:pt x="582" y="84"/>
                  </a:cubicBezTo>
                  <a:cubicBezTo>
                    <a:pt x="648" y="80"/>
                    <a:pt x="710" y="73"/>
                    <a:pt x="774" y="60"/>
                  </a:cubicBezTo>
                  <a:cubicBezTo>
                    <a:pt x="900" y="67"/>
                    <a:pt x="842" y="66"/>
                    <a:pt x="948" y="66"/>
                  </a:cubicBezTo>
                </a:path>
              </a:pathLst>
            </a:custGeom>
            <a:noFill/>
            <a:ln w="19050" cap="flat" cmpd="sng">
              <a:solidFill>
                <a:srgbClr val="FF3300"/>
              </a:solidFill>
              <a:prstDash val="solid"/>
              <a:round/>
              <a:headEnd type="none" w="med" len="med"/>
              <a:tailEnd type="none" w="med" len="med"/>
            </a:ln>
            <a:effectLst/>
          </p:spPr>
          <p:txBody>
            <a:bodyPr wrap="none"/>
            <a:lstStyle/>
            <a:p>
              <a:endParaRPr lang="en-US"/>
            </a:p>
          </p:txBody>
        </p:sp>
        <p:sp>
          <p:nvSpPr>
            <p:cNvPr id="36" name="Line 15"/>
            <p:cNvSpPr>
              <a:spLocks noChangeShapeType="1"/>
            </p:cNvSpPr>
            <p:nvPr/>
          </p:nvSpPr>
          <p:spPr bwMode="auto">
            <a:xfrm>
              <a:off x="5190" y="1096"/>
              <a:ext cx="306" cy="0"/>
            </a:xfrm>
            <a:prstGeom prst="line">
              <a:avLst/>
            </a:prstGeom>
            <a:noFill/>
            <a:ln w="19050">
              <a:solidFill>
                <a:srgbClr val="FF3300"/>
              </a:solidFill>
              <a:round/>
              <a:headEnd/>
              <a:tailEnd/>
            </a:ln>
            <a:effectLst/>
          </p:spPr>
          <p:txBody>
            <a:bodyPr wrap="none"/>
            <a:lstStyle/>
            <a:p>
              <a:endParaRPr lang="en-US"/>
            </a:p>
          </p:txBody>
        </p:sp>
        <p:sp>
          <p:nvSpPr>
            <p:cNvPr id="37" name="Line 16"/>
            <p:cNvSpPr>
              <a:spLocks noChangeShapeType="1"/>
            </p:cNvSpPr>
            <p:nvPr/>
          </p:nvSpPr>
          <p:spPr bwMode="auto">
            <a:xfrm>
              <a:off x="5184" y="2116"/>
              <a:ext cx="306" cy="0"/>
            </a:xfrm>
            <a:prstGeom prst="line">
              <a:avLst/>
            </a:prstGeom>
            <a:noFill/>
            <a:ln w="19050">
              <a:solidFill>
                <a:srgbClr val="FF3300"/>
              </a:solidFill>
              <a:round/>
              <a:headEnd/>
              <a:tailEnd/>
            </a:ln>
            <a:effectLst/>
          </p:spPr>
          <p:txBody>
            <a:bodyPr wrap="none"/>
            <a:lstStyle/>
            <a:p>
              <a:endParaRPr lang="en-US"/>
            </a:p>
          </p:txBody>
        </p:sp>
        <p:sp>
          <p:nvSpPr>
            <p:cNvPr id="38" name="Text Box 17"/>
            <p:cNvSpPr txBox="1">
              <a:spLocks noChangeArrowheads="1"/>
            </p:cNvSpPr>
            <p:nvPr/>
          </p:nvSpPr>
          <p:spPr bwMode="auto">
            <a:xfrm>
              <a:off x="5064" y="1456"/>
              <a:ext cx="594" cy="231"/>
            </a:xfrm>
            <a:prstGeom prst="rect">
              <a:avLst/>
            </a:prstGeom>
            <a:noFill/>
            <a:ln w="19050" algn="ctr">
              <a:solidFill>
                <a:schemeClr val="tx1"/>
              </a:solidFill>
              <a:miter lim="800000"/>
              <a:headEnd/>
              <a:tailEnd/>
            </a:ln>
            <a:effectLst/>
          </p:spPr>
          <p:txBody>
            <a:bodyPr>
              <a:spAutoFit/>
            </a:bodyPr>
            <a:lstStyle/>
            <a:p>
              <a:pPr>
                <a:spcBef>
                  <a:spcPct val="50000"/>
                </a:spcBef>
              </a:pPr>
              <a:r>
                <a:rPr lang="en-US">
                  <a:solidFill>
                    <a:srgbClr val="FF9933"/>
                  </a:solidFill>
                  <a:latin typeface="Tahoma" pitchFamily="34" charset="0"/>
                </a:rPr>
                <a:t>5 </a:t>
              </a:r>
              <a:r>
                <a:rPr lang="en-US">
                  <a:solidFill>
                    <a:srgbClr val="FF9933"/>
                  </a:solidFill>
                  <a:latin typeface="Symbol" pitchFamily="18" charset="2"/>
                </a:rPr>
                <a:t>m</a:t>
              </a:r>
              <a:r>
                <a:rPr lang="en-US">
                  <a:solidFill>
                    <a:srgbClr val="FF9933"/>
                  </a:solidFill>
                  <a:latin typeface="Tahoma" pitchFamily="34" charset="0"/>
                </a:rPr>
                <a:t>m</a:t>
              </a:r>
            </a:p>
          </p:txBody>
        </p:sp>
        <p:sp>
          <p:nvSpPr>
            <p:cNvPr id="39" name="Line 18"/>
            <p:cNvSpPr>
              <a:spLocks noChangeShapeType="1"/>
            </p:cNvSpPr>
            <p:nvPr/>
          </p:nvSpPr>
          <p:spPr bwMode="auto">
            <a:xfrm flipV="1">
              <a:off x="5346" y="1108"/>
              <a:ext cx="0" cy="342"/>
            </a:xfrm>
            <a:prstGeom prst="line">
              <a:avLst/>
            </a:prstGeom>
            <a:noFill/>
            <a:ln w="19050">
              <a:solidFill>
                <a:srgbClr val="FF3300"/>
              </a:solidFill>
              <a:round/>
              <a:headEnd/>
              <a:tailEnd type="arrow" w="lg" len="sm"/>
            </a:ln>
            <a:effectLst/>
          </p:spPr>
          <p:txBody>
            <a:bodyPr wrap="none"/>
            <a:lstStyle/>
            <a:p>
              <a:endParaRPr lang="en-US"/>
            </a:p>
          </p:txBody>
        </p:sp>
        <p:sp>
          <p:nvSpPr>
            <p:cNvPr id="40" name="Line 19"/>
            <p:cNvSpPr>
              <a:spLocks noChangeShapeType="1"/>
            </p:cNvSpPr>
            <p:nvPr/>
          </p:nvSpPr>
          <p:spPr bwMode="auto">
            <a:xfrm>
              <a:off x="5352" y="1690"/>
              <a:ext cx="0" cy="414"/>
            </a:xfrm>
            <a:prstGeom prst="line">
              <a:avLst/>
            </a:prstGeom>
            <a:noFill/>
            <a:ln w="19050">
              <a:solidFill>
                <a:srgbClr val="FF3300"/>
              </a:solidFill>
              <a:round/>
              <a:headEnd/>
              <a:tailEnd type="arrow" w="lg" len="sm"/>
            </a:ln>
            <a:effectLst/>
          </p:spPr>
          <p:txBody>
            <a:bodyPr wrap="none"/>
            <a:lstStyle/>
            <a:p>
              <a:endParaRPr lang="en-US"/>
            </a:p>
          </p:txBody>
        </p:sp>
        <p:grpSp>
          <p:nvGrpSpPr>
            <p:cNvPr id="41" name="Group 20"/>
            <p:cNvGrpSpPr>
              <a:grpSpLocks/>
            </p:cNvGrpSpPr>
            <p:nvPr/>
          </p:nvGrpSpPr>
          <p:grpSpPr bwMode="auto">
            <a:xfrm>
              <a:off x="832" y="1008"/>
              <a:ext cx="2498" cy="1362"/>
              <a:chOff x="808" y="1286"/>
              <a:chExt cx="2498" cy="1362"/>
            </a:xfrm>
          </p:grpSpPr>
          <p:sp>
            <p:nvSpPr>
              <p:cNvPr id="53" name="Oval 21"/>
              <p:cNvSpPr>
                <a:spLocks noChangeArrowheads="1"/>
              </p:cNvSpPr>
              <p:nvPr/>
            </p:nvSpPr>
            <p:spPr bwMode="auto">
              <a:xfrm>
                <a:off x="1160" y="224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4" name="Oval 22"/>
              <p:cNvSpPr>
                <a:spLocks noChangeArrowheads="1"/>
              </p:cNvSpPr>
              <p:nvPr/>
            </p:nvSpPr>
            <p:spPr bwMode="auto">
              <a:xfrm>
                <a:off x="1186" y="174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5" name="Oval 23"/>
              <p:cNvSpPr>
                <a:spLocks noChangeArrowheads="1"/>
              </p:cNvSpPr>
              <p:nvPr/>
            </p:nvSpPr>
            <p:spPr bwMode="auto">
              <a:xfrm>
                <a:off x="1188" y="185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6" name="Oval 24"/>
              <p:cNvSpPr>
                <a:spLocks noChangeArrowheads="1"/>
              </p:cNvSpPr>
              <p:nvPr/>
            </p:nvSpPr>
            <p:spPr bwMode="auto">
              <a:xfrm>
                <a:off x="1192" y="196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7" name="Oval 25"/>
              <p:cNvSpPr>
                <a:spLocks noChangeArrowheads="1"/>
              </p:cNvSpPr>
              <p:nvPr/>
            </p:nvSpPr>
            <p:spPr bwMode="auto">
              <a:xfrm>
                <a:off x="1188" y="207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8" name="Oval 26"/>
              <p:cNvSpPr>
                <a:spLocks noChangeArrowheads="1"/>
              </p:cNvSpPr>
              <p:nvPr/>
            </p:nvSpPr>
            <p:spPr bwMode="auto">
              <a:xfrm>
                <a:off x="1186" y="218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9" name="Oval 27"/>
              <p:cNvSpPr>
                <a:spLocks noChangeArrowheads="1"/>
              </p:cNvSpPr>
              <p:nvPr/>
            </p:nvSpPr>
            <p:spPr bwMode="auto">
              <a:xfrm>
                <a:off x="1032" y="22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60" name="Oval 28"/>
              <p:cNvSpPr>
                <a:spLocks noChangeArrowheads="1"/>
              </p:cNvSpPr>
              <p:nvPr/>
            </p:nvSpPr>
            <p:spPr bwMode="auto">
              <a:xfrm>
                <a:off x="914" y="212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61" name="Oval 29"/>
              <p:cNvSpPr>
                <a:spLocks noChangeArrowheads="1"/>
              </p:cNvSpPr>
              <p:nvPr/>
            </p:nvSpPr>
            <p:spPr bwMode="auto">
              <a:xfrm>
                <a:off x="1066" y="207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62" name="Oval 30"/>
              <p:cNvSpPr>
                <a:spLocks noChangeArrowheads="1"/>
              </p:cNvSpPr>
              <p:nvPr/>
            </p:nvSpPr>
            <p:spPr bwMode="auto">
              <a:xfrm>
                <a:off x="882" y="206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63" name="Oval 31"/>
              <p:cNvSpPr>
                <a:spLocks noChangeArrowheads="1"/>
              </p:cNvSpPr>
              <p:nvPr/>
            </p:nvSpPr>
            <p:spPr bwMode="auto">
              <a:xfrm>
                <a:off x="1066" y="195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64" name="Oval 32"/>
              <p:cNvSpPr>
                <a:spLocks noChangeArrowheads="1"/>
              </p:cNvSpPr>
              <p:nvPr/>
            </p:nvSpPr>
            <p:spPr bwMode="auto">
              <a:xfrm>
                <a:off x="882" y="195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65" name="Oval 33"/>
              <p:cNvSpPr>
                <a:spLocks noChangeArrowheads="1"/>
              </p:cNvSpPr>
              <p:nvPr/>
            </p:nvSpPr>
            <p:spPr bwMode="auto">
              <a:xfrm>
                <a:off x="1072" y="184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66" name="Oval 34"/>
              <p:cNvSpPr>
                <a:spLocks noChangeArrowheads="1"/>
              </p:cNvSpPr>
              <p:nvPr/>
            </p:nvSpPr>
            <p:spPr bwMode="auto">
              <a:xfrm>
                <a:off x="1068" y="172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67" name="Oval 35"/>
              <p:cNvSpPr>
                <a:spLocks noChangeArrowheads="1"/>
              </p:cNvSpPr>
              <p:nvPr/>
            </p:nvSpPr>
            <p:spPr bwMode="auto">
              <a:xfrm>
                <a:off x="886" y="18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68" name="Oval 36"/>
              <p:cNvSpPr>
                <a:spLocks noChangeArrowheads="1"/>
              </p:cNvSpPr>
              <p:nvPr/>
            </p:nvSpPr>
            <p:spPr bwMode="auto">
              <a:xfrm>
                <a:off x="912" y="167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69" name="Oval 37"/>
              <p:cNvSpPr>
                <a:spLocks noChangeArrowheads="1"/>
              </p:cNvSpPr>
              <p:nvPr/>
            </p:nvSpPr>
            <p:spPr bwMode="auto">
              <a:xfrm>
                <a:off x="946" y="161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70" name="Oval 38"/>
              <p:cNvSpPr>
                <a:spLocks noChangeArrowheads="1"/>
              </p:cNvSpPr>
              <p:nvPr/>
            </p:nvSpPr>
            <p:spPr bwMode="auto">
              <a:xfrm>
                <a:off x="1008" y="161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71" name="Oval 39"/>
              <p:cNvSpPr>
                <a:spLocks noChangeArrowheads="1"/>
              </p:cNvSpPr>
              <p:nvPr/>
            </p:nvSpPr>
            <p:spPr bwMode="auto">
              <a:xfrm>
                <a:off x="1038" y="167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72" name="AutoShape 40"/>
              <p:cNvSpPr>
                <a:spLocks noChangeArrowheads="1"/>
              </p:cNvSpPr>
              <p:nvPr/>
            </p:nvSpPr>
            <p:spPr bwMode="auto">
              <a:xfrm>
                <a:off x="808" y="1288"/>
                <a:ext cx="408" cy="136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tx2"/>
              </a:solidFill>
              <a:ln w="19050">
                <a:solidFill>
                  <a:srgbClr val="FF3300"/>
                </a:solidFill>
                <a:round/>
                <a:headEnd/>
                <a:tailEnd/>
              </a:ln>
              <a:effectLst/>
            </p:spPr>
            <p:txBody>
              <a:bodyPr wrap="none" anchor="ctr"/>
              <a:lstStyle/>
              <a:p>
                <a:endParaRPr lang="en-US"/>
              </a:p>
            </p:txBody>
          </p:sp>
          <p:sp>
            <p:nvSpPr>
              <p:cNvPr id="73" name="Line 41"/>
              <p:cNvSpPr>
                <a:spLocks noChangeShapeType="1"/>
              </p:cNvSpPr>
              <p:nvPr/>
            </p:nvSpPr>
            <p:spPr bwMode="auto">
              <a:xfrm>
                <a:off x="1010" y="1286"/>
                <a:ext cx="2272" cy="0"/>
              </a:xfrm>
              <a:prstGeom prst="line">
                <a:avLst/>
              </a:prstGeom>
              <a:noFill/>
              <a:ln w="19050">
                <a:solidFill>
                  <a:srgbClr val="FF3300"/>
                </a:solidFill>
                <a:round/>
                <a:headEnd/>
                <a:tailEnd/>
              </a:ln>
              <a:effectLst/>
            </p:spPr>
            <p:txBody>
              <a:bodyPr wrap="none"/>
              <a:lstStyle/>
              <a:p>
                <a:endParaRPr lang="en-US"/>
              </a:p>
            </p:txBody>
          </p:sp>
          <p:sp>
            <p:nvSpPr>
              <p:cNvPr id="74" name="Line 42"/>
              <p:cNvSpPr>
                <a:spLocks noChangeShapeType="1"/>
              </p:cNvSpPr>
              <p:nvPr/>
            </p:nvSpPr>
            <p:spPr bwMode="auto">
              <a:xfrm>
                <a:off x="1008" y="1632"/>
                <a:ext cx="2272" cy="0"/>
              </a:xfrm>
              <a:prstGeom prst="line">
                <a:avLst/>
              </a:prstGeom>
              <a:noFill/>
              <a:ln w="19050">
                <a:solidFill>
                  <a:srgbClr val="FF3300"/>
                </a:solidFill>
                <a:round/>
                <a:headEnd/>
                <a:tailEnd/>
              </a:ln>
              <a:effectLst/>
            </p:spPr>
            <p:txBody>
              <a:bodyPr wrap="none"/>
              <a:lstStyle/>
              <a:p>
                <a:endParaRPr lang="en-US"/>
              </a:p>
            </p:txBody>
          </p:sp>
          <p:sp>
            <p:nvSpPr>
              <p:cNvPr id="75" name="Line 43"/>
              <p:cNvSpPr>
                <a:spLocks noChangeShapeType="1"/>
              </p:cNvSpPr>
              <p:nvPr/>
            </p:nvSpPr>
            <p:spPr bwMode="auto">
              <a:xfrm>
                <a:off x="1000" y="2304"/>
                <a:ext cx="2272" cy="0"/>
              </a:xfrm>
              <a:prstGeom prst="line">
                <a:avLst/>
              </a:prstGeom>
              <a:noFill/>
              <a:ln w="19050">
                <a:solidFill>
                  <a:srgbClr val="FF3300"/>
                </a:solidFill>
                <a:round/>
                <a:headEnd/>
                <a:tailEnd/>
              </a:ln>
              <a:effectLst/>
            </p:spPr>
            <p:txBody>
              <a:bodyPr wrap="none"/>
              <a:lstStyle/>
              <a:p>
                <a:endParaRPr lang="en-US"/>
              </a:p>
            </p:txBody>
          </p:sp>
          <p:sp>
            <p:nvSpPr>
              <p:cNvPr id="76" name="Line 44"/>
              <p:cNvSpPr>
                <a:spLocks noChangeShapeType="1"/>
              </p:cNvSpPr>
              <p:nvPr/>
            </p:nvSpPr>
            <p:spPr bwMode="auto">
              <a:xfrm>
                <a:off x="1008" y="2648"/>
                <a:ext cx="2272" cy="0"/>
              </a:xfrm>
              <a:prstGeom prst="line">
                <a:avLst/>
              </a:prstGeom>
              <a:noFill/>
              <a:ln w="19050">
                <a:solidFill>
                  <a:srgbClr val="FF3300"/>
                </a:solidFill>
                <a:round/>
                <a:headEnd/>
                <a:tailEnd/>
              </a:ln>
              <a:effectLst/>
            </p:spPr>
            <p:txBody>
              <a:bodyPr wrap="none"/>
              <a:lstStyle/>
              <a:p>
                <a:endParaRPr lang="en-US"/>
              </a:p>
            </p:txBody>
          </p:sp>
          <p:grpSp>
            <p:nvGrpSpPr>
              <p:cNvPr id="77" name="Group 45"/>
              <p:cNvGrpSpPr>
                <a:grpSpLocks/>
              </p:cNvGrpSpPr>
              <p:nvPr/>
            </p:nvGrpSpPr>
            <p:grpSpPr bwMode="auto">
              <a:xfrm>
                <a:off x="1342" y="1634"/>
                <a:ext cx="188" cy="178"/>
                <a:chOff x="1342" y="1634"/>
                <a:chExt cx="188" cy="178"/>
              </a:xfrm>
            </p:grpSpPr>
            <p:sp>
              <p:nvSpPr>
                <p:cNvPr id="544" name="Oval 46"/>
                <p:cNvSpPr>
                  <a:spLocks noChangeArrowheads="1"/>
                </p:cNvSpPr>
                <p:nvPr/>
              </p:nvSpPr>
              <p:spPr bwMode="auto">
                <a:xfrm>
                  <a:off x="1372" y="16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45" name="Oval 47"/>
                <p:cNvSpPr>
                  <a:spLocks noChangeArrowheads="1"/>
                </p:cNvSpPr>
                <p:nvPr/>
              </p:nvSpPr>
              <p:spPr bwMode="auto">
                <a:xfrm>
                  <a:off x="143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46" name="Oval 48"/>
                <p:cNvSpPr>
                  <a:spLocks noChangeArrowheads="1"/>
                </p:cNvSpPr>
                <p:nvPr/>
              </p:nvSpPr>
              <p:spPr bwMode="auto">
                <a:xfrm>
                  <a:off x="1434" y="16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47" name="Oval 49"/>
                <p:cNvSpPr>
                  <a:spLocks noChangeArrowheads="1"/>
                </p:cNvSpPr>
                <p:nvPr/>
              </p:nvSpPr>
              <p:spPr bwMode="auto">
                <a:xfrm>
                  <a:off x="1466" y="169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48" name="Oval 50"/>
                <p:cNvSpPr>
                  <a:spLocks noChangeArrowheads="1"/>
                </p:cNvSpPr>
                <p:nvPr/>
              </p:nvSpPr>
              <p:spPr bwMode="auto">
                <a:xfrm>
                  <a:off x="1342"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49" name="Oval 51"/>
                <p:cNvSpPr>
                  <a:spLocks noChangeArrowheads="1"/>
                </p:cNvSpPr>
                <p:nvPr/>
              </p:nvSpPr>
              <p:spPr bwMode="auto">
                <a:xfrm>
                  <a:off x="137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50" name="Oval 52"/>
                <p:cNvSpPr>
                  <a:spLocks noChangeArrowheads="1"/>
                </p:cNvSpPr>
                <p:nvPr/>
              </p:nvSpPr>
              <p:spPr bwMode="auto">
                <a:xfrm>
                  <a:off x="1404"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sp>
            <p:nvSpPr>
              <p:cNvPr id="78" name="Oval 53"/>
              <p:cNvSpPr>
                <a:spLocks noChangeArrowheads="1"/>
              </p:cNvSpPr>
              <p:nvPr/>
            </p:nvSpPr>
            <p:spPr bwMode="auto">
              <a:xfrm>
                <a:off x="912"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79" name="Oval 54"/>
              <p:cNvSpPr>
                <a:spLocks noChangeArrowheads="1"/>
              </p:cNvSpPr>
              <p:nvPr/>
            </p:nvSpPr>
            <p:spPr bwMode="auto">
              <a:xfrm>
                <a:off x="1210" y="22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80" name="Oval 55"/>
              <p:cNvSpPr>
                <a:spLocks noChangeArrowheads="1"/>
              </p:cNvSpPr>
              <p:nvPr/>
            </p:nvSpPr>
            <p:spPr bwMode="auto">
              <a:xfrm>
                <a:off x="976" y="167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81" name="Oval 56"/>
              <p:cNvSpPr>
                <a:spLocks noChangeArrowheads="1"/>
              </p:cNvSpPr>
              <p:nvPr/>
            </p:nvSpPr>
            <p:spPr bwMode="auto">
              <a:xfrm>
                <a:off x="1274" y="224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82" name="Oval 57"/>
              <p:cNvSpPr>
                <a:spLocks noChangeArrowheads="1"/>
              </p:cNvSpPr>
              <p:nvPr/>
            </p:nvSpPr>
            <p:spPr bwMode="auto">
              <a:xfrm>
                <a:off x="1042" y="189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83" name="Oval 58"/>
              <p:cNvSpPr>
                <a:spLocks noChangeArrowheads="1"/>
              </p:cNvSpPr>
              <p:nvPr/>
            </p:nvSpPr>
            <p:spPr bwMode="auto">
              <a:xfrm>
                <a:off x="978" y="189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84" name="Oval 59"/>
              <p:cNvSpPr>
                <a:spLocks noChangeArrowheads="1"/>
              </p:cNvSpPr>
              <p:nvPr/>
            </p:nvSpPr>
            <p:spPr bwMode="auto">
              <a:xfrm>
                <a:off x="1338" y="224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nvGrpSpPr>
              <p:cNvPr id="85" name="Group 60"/>
              <p:cNvGrpSpPr>
                <a:grpSpLocks/>
              </p:cNvGrpSpPr>
              <p:nvPr/>
            </p:nvGrpSpPr>
            <p:grpSpPr bwMode="auto">
              <a:xfrm>
                <a:off x="1372" y="1806"/>
                <a:ext cx="188" cy="178"/>
                <a:chOff x="1346" y="1930"/>
                <a:chExt cx="188" cy="178"/>
              </a:xfrm>
            </p:grpSpPr>
            <p:sp>
              <p:nvSpPr>
                <p:cNvPr id="537" name="Oval 61"/>
                <p:cNvSpPr>
                  <a:spLocks noChangeArrowheads="1"/>
                </p:cNvSpPr>
                <p:nvPr/>
              </p:nvSpPr>
              <p:spPr bwMode="auto">
                <a:xfrm>
                  <a:off x="1376" y="193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38" name="Oval 62"/>
                <p:cNvSpPr>
                  <a:spLocks noChangeArrowheads="1"/>
                </p:cNvSpPr>
                <p:nvPr/>
              </p:nvSpPr>
              <p:spPr bwMode="auto">
                <a:xfrm>
                  <a:off x="1438" y="204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39" name="Oval 63"/>
                <p:cNvSpPr>
                  <a:spLocks noChangeArrowheads="1"/>
                </p:cNvSpPr>
                <p:nvPr/>
              </p:nvSpPr>
              <p:spPr bwMode="auto">
                <a:xfrm>
                  <a:off x="1438" y="19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40" name="Oval 64"/>
                <p:cNvSpPr>
                  <a:spLocks noChangeArrowheads="1"/>
                </p:cNvSpPr>
                <p:nvPr/>
              </p:nvSpPr>
              <p:spPr bwMode="auto">
                <a:xfrm>
                  <a:off x="1470" y="19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41" name="Oval 65"/>
                <p:cNvSpPr>
                  <a:spLocks noChangeArrowheads="1"/>
                </p:cNvSpPr>
                <p:nvPr/>
              </p:nvSpPr>
              <p:spPr bwMode="auto">
                <a:xfrm>
                  <a:off x="1346" y="198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42" name="Oval 66"/>
                <p:cNvSpPr>
                  <a:spLocks noChangeArrowheads="1"/>
                </p:cNvSpPr>
                <p:nvPr/>
              </p:nvSpPr>
              <p:spPr bwMode="auto">
                <a:xfrm>
                  <a:off x="1378" y="204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43" name="Oval 67"/>
                <p:cNvSpPr>
                  <a:spLocks noChangeArrowheads="1"/>
                </p:cNvSpPr>
                <p:nvPr/>
              </p:nvSpPr>
              <p:spPr bwMode="auto">
                <a:xfrm>
                  <a:off x="1408" y="198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86" name="Group 68"/>
              <p:cNvGrpSpPr>
                <a:grpSpLocks/>
              </p:cNvGrpSpPr>
              <p:nvPr/>
            </p:nvGrpSpPr>
            <p:grpSpPr bwMode="auto">
              <a:xfrm>
                <a:off x="1276" y="2080"/>
                <a:ext cx="188" cy="178"/>
                <a:chOff x="1346" y="1930"/>
                <a:chExt cx="188" cy="178"/>
              </a:xfrm>
            </p:grpSpPr>
            <p:sp>
              <p:nvSpPr>
                <p:cNvPr id="530" name="Oval 69"/>
                <p:cNvSpPr>
                  <a:spLocks noChangeArrowheads="1"/>
                </p:cNvSpPr>
                <p:nvPr/>
              </p:nvSpPr>
              <p:spPr bwMode="auto">
                <a:xfrm>
                  <a:off x="1376" y="193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31" name="Oval 70"/>
                <p:cNvSpPr>
                  <a:spLocks noChangeArrowheads="1"/>
                </p:cNvSpPr>
                <p:nvPr/>
              </p:nvSpPr>
              <p:spPr bwMode="auto">
                <a:xfrm>
                  <a:off x="1438" y="204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32" name="Oval 71"/>
                <p:cNvSpPr>
                  <a:spLocks noChangeArrowheads="1"/>
                </p:cNvSpPr>
                <p:nvPr/>
              </p:nvSpPr>
              <p:spPr bwMode="auto">
                <a:xfrm>
                  <a:off x="1438" y="19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33" name="Oval 72"/>
                <p:cNvSpPr>
                  <a:spLocks noChangeArrowheads="1"/>
                </p:cNvSpPr>
                <p:nvPr/>
              </p:nvSpPr>
              <p:spPr bwMode="auto">
                <a:xfrm>
                  <a:off x="1470" y="19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34" name="Oval 73"/>
                <p:cNvSpPr>
                  <a:spLocks noChangeArrowheads="1"/>
                </p:cNvSpPr>
                <p:nvPr/>
              </p:nvSpPr>
              <p:spPr bwMode="auto">
                <a:xfrm>
                  <a:off x="1346" y="198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35" name="Oval 74"/>
                <p:cNvSpPr>
                  <a:spLocks noChangeArrowheads="1"/>
                </p:cNvSpPr>
                <p:nvPr/>
              </p:nvSpPr>
              <p:spPr bwMode="auto">
                <a:xfrm>
                  <a:off x="1378" y="204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36" name="Oval 75"/>
                <p:cNvSpPr>
                  <a:spLocks noChangeArrowheads="1"/>
                </p:cNvSpPr>
                <p:nvPr/>
              </p:nvSpPr>
              <p:spPr bwMode="auto">
                <a:xfrm>
                  <a:off x="1408" y="198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87" name="Group 76"/>
              <p:cNvGrpSpPr>
                <a:grpSpLocks/>
              </p:cNvGrpSpPr>
              <p:nvPr/>
            </p:nvGrpSpPr>
            <p:grpSpPr bwMode="auto">
              <a:xfrm>
                <a:off x="1402" y="1976"/>
                <a:ext cx="188" cy="178"/>
                <a:chOff x="1346" y="1930"/>
                <a:chExt cx="188" cy="178"/>
              </a:xfrm>
            </p:grpSpPr>
            <p:sp>
              <p:nvSpPr>
                <p:cNvPr id="523" name="Oval 77"/>
                <p:cNvSpPr>
                  <a:spLocks noChangeArrowheads="1"/>
                </p:cNvSpPr>
                <p:nvPr/>
              </p:nvSpPr>
              <p:spPr bwMode="auto">
                <a:xfrm>
                  <a:off x="1376" y="193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24" name="Oval 78"/>
                <p:cNvSpPr>
                  <a:spLocks noChangeArrowheads="1"/>
                </p:cNvSpPr>
                <p:nvPr/>
              </p:nvSpPr>
              <p:spPr bwMode="auto">
                <a:xfrm>
                  <a:off x="1438" y="204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25" name="Oval 79"/>
                <p:cNvSpPr>
                  <a:spLocks noChangeArrowheads="1"/>
                </p:cNvSpPr>
                <p:nvPr/>
              </p:nvSpPr>
              <p:spPr bwMode="auto">
                <a:xfrm>
                  <a:off x="1438" y="19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26" name="Oval 80"/>
                <p:cNvSpPr>
                  <a:spLocks noChangeArrowheads="1"/>
                </p:cNvSpPr>
                <p:nvPr/>
              </p:nvSpPr>
              <p:spPr bwMode="auto">
                <a:xfrm>
                  <a:off x="1470" y="19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27" name="Oval 81"/>
                <p:cNvSpPr>
                  <a:spLocks noChangeArrowheads="1"/>
                </p:cNvSpPr>
                <p:nvPr/>
              </p:nvSpPr>
              <p:spPr bwMode="auto">
                <a:xfrm>
                  <a:off x="1346" y="198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28" name="Oval 82"/>
                <p:cNvSpPr>
                  <a:spLocks noChangeArrowheads="1"/>
                </p:cNvSpPr>
                <p:nvPr/>
              </p:nvSpPr>
              <p:spPr bwMode="auto">
                <a:xfrm>
                  <a:off x="1378" y="204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29" name="Oval 83"/>
                <p:cNvSpPr>
                  <a:spLocks noChangeArrowheads="1"/>
                </p:cNvSpPr>
                <p:nvPr/>
              </p:nvSpPr>
              <p:spPr bwMode="auto">
                <a:xfrm>
                  <a:off x="1408" y="198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88" name="Group 84"/>
              <p:cNvGrpSpPr>
                <a:grpSpLocks/>
              </p:cNvGrpSpPr>
              <p:nvPr/>
            </p:nvGrpSpPr>
            <p:grpSpPr bwMode="auto">
              <a:xfrm>
                <a:off x="1246" y="1910"/>
                <a:ext cx="188" cy="178"/>
                <a:chOff x="1342" y="1634"/>
                <a:chExt cx="188" cy="178"/>
              </a:xfrm>
            </p:grpSpPr>
            <p:sp>
              <p:nvSpPr>
                <p:cNvPr id="516" name="Oval 85"/>
                <p:cNvSpPr>
                  <a:spLocks noChangeArrowheads="1"/>
                </p:cNvSpPr>
                <p:nvPr/>
              </p:nvSpPr>
              <p:spPr bwMode="auto">
                <a:xfrm>
                  <a:off x="1372" y="16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17" name="Oval 86"/>
                <p:cNvSpPr>
                  <a:spLocks noChangeArrowheads="1"/>
                </p:cNvSpPr>
                <p:nvPr/>
              </p:nvSpPr>
              <p:spPr bwMode="auto">
                <a:xfrm>
                  <a:off x="143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18" name="Oval 87"/>
                <p:cNvSpPr>
                  <a:spLocks noChangeArrowheads="1"/>
                </p:cNvSpPr>
                <p:nvPr/>
              </p:nvSpPr>
              <p:spPr bwMode="auto">
                <a:xfrm>
                  <a:off x="1434" y="16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19" name="Oval 88"/>
                <p:cNvSpPr>
                  <a:spLocks noChangeArrowheads="1"/>
                </p:cNvSpPr>
                <p:nvPr/>
              </p:nvSpPr>
              <p:spPr bwMode="auto">
                <a:xfrm>
                  <a:off x="1466" y="169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20" name="Oval 89"/>
                <p:cNvSpPr>
                  <a:spLocks noChangeArrowheads="1"/>
                </p:cNvSpPr>
                <p:nvPr/>
              </p:nvSpPr>
              <p:spPr bwMode="auto">
                <a:xfrm>
                  <a:off x="1342"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21" name="Oval 90"/>
                <p:cNvSpPr>
                  <a:spLocks noChangeArrowheads="1"/>
                </p:cNvSpPr>
                <p:nvPr/>
              </p:nvSpPr>
              <p:spPr bwMode="auto">
                <a:xfrm>
                  <a:off x="137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22" name="Oval 91"/>
                <p:cNvSpPr>
                  <a:spLocks noChangeArrowheads="1"/>
                </p:cNvSpPr>
                <p:nvPr/>
              </p:nvSpPr>
              <p:spPr bwMode="auto">
                <a:xfrm>
                  <a:off x="1404"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89" name="Group 92"/>
              <p:cNvGrpSpPr>
                <a:grpSpLocks/>
              </p:cNvGrpSpPr>
              <p:nvPr/>
            </p:nvGrpSpPr>
            <p:grpSpPr bwMode="auto">
              <a:xfrm>
                <a:off x="1216" y="1742"/>
                <a:ext cx="188" cy="178"/>
                <a:chOff x="1342" y="1634"/>
                <a:chExt cx="188" cy="178"/>
              </a:xfrm>
            </p:grpSpPr>
            <p:sp>
              <p:nvSpPr>
                <p:cNvPr id="509" name="Oval 93"/>
                <p:cNvSpPr>
                  <a:spLocks noChangeArrowheads="1"/>
                </p:cNvSpPr>
                <p:nvPr/>
              </p:nvSpPr>
              <p:spPr bwMode="auto">
                <a:xfrm>
                  <a:off x="1372" y="16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10" name="Oval 94"/>
                <p:cNvSpPr>
                  <a:spLocks noChangeArrowheads="1"/>
                </p:cNvSpPr>
                <p:nvPr/>
              </p:nvSpPr>
              <p:spPr bwMode="auto">
                <a:xfrm>
                  <a:off x="143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11" name="Oval 95"/>
                <p:cNvSpPr>
                  <a:spLocks noChangeArrowheads="1"/>
                </p:cNvSpPr>
                <p:nvPr/>
              </p:nvSpPr>
              <p:spPr bwMode="auto">
                <a:xfrm>
                  <a:off x="1434" y="16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12" name="Oval 96"/>
                <p:cNvSpPr>
                  <a:spLocks noChangeArrowheads="1"/>
                </p:cNvSpPr>
                <p:nvPr/>
              </p:nvSpPr>
              <p:spPr bwMode="auto">
                <a:xfrm>
                  <a:off x="1466" y="169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13" name="Oval 97"/>
                <p:cNvSpPr>
                  <a:spLocks noChangeArrowheads="1"/>
                </p:cNvSpPr>
                <p:nvPr/>
              </p:nvSpPr>
              <p:spPr bwMode="auto">
                <a:xfrm>
                  <a:off x="1342"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14" name="Oval 98"/>
                <p:cNvSpPr>
                  <a:spLocks noChangeArrowheads="1"/>
                </p:cNvSpPr>
                <p:nvPr/>
              </p:nvSpPr>
              <p:spPr bwMode="auto">
                <a:xfrm>
                  <a:off x="137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15" name="Oval 99"/>
                <p:cNvSpPr>
                  <a:spLocks noChangeArrowheads="1"/>
                </p:cNvSpPr>
                <p:nvPr/>
              </p:nvSpPr>
              <p:spPr bwMode="auto">
                <a:xfrm>
                  <a:off x="1404"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90" name="Group 100"/>
              <p:cNvGrpSpPr>
                <a:grpSpLocks/>
              </p:cNvGrpSpPr>
              <p:nvPr/>
            </p:nvGrpSpPr>
            <p:grpSpPr bwMode="auto">
              <a:xfrm>
                <a:off x="1496" y="1694"/>
                <a:ext cx="188" cy="178"/>
                <a:chOff x="1342" y="1634"/>
                <a:chExt cx="188" cy="178"/>
              </a:xfrm>
            </p:grpSpPr>
            <p:sp>
              <p:nvSpPr>
                <p:cNvPr id="502" name="Oval 101"/>
                <p:cNvSpPr>
                  <a:spLocks noChangeArrowheads="1"/>
                </p:cNvSpPr>
                <p:nvPr/>
              </p:nvSpPr>
              <p:spPr bwMode="auto">
                <a:xfrm>
                  <a:off x="1372" y="16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03" name="Oval 102"/>
                <p:cNvSpPr>
                  <a:spLocks noChangeArrowheads="1"/>
                </p:cNvSpPr>
                <p:nvPr/>
              </p:nvSpPr>
              <p:spPr bwMode="auto">
                <a:xfrm>
                  <a:off x="143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04" name="Oval 103"/>
                <p:cNvSpPr>
                  <a:spLocks noChangeArrowheads="1"/>
                </p:cNvSpPr>
                <p:nvPr/>
              </p:nvSpPr>
              <p:spPr bwMode="auto">
                <a:xfrm>
                  <a:off x="1434" y="16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05" name="Oval 104"/>
                <p:cNvSpPr>
                  <a:spLocks noChangeArrowheads="1"/>
                </p:cNvSpPr>
                <p:nvPr/>
              </p:nvSpPr>
              <p:spPr bwMode="auto">
                <a:xfrm>
                  <a:off x="1466" y="169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06" name="Oval 105"/>
                <p:cNvSpPr>
                  <a:spLocks noChangeArrowheads="1"/>
                </p:cNvSpPr>
                <p:nvPr/>
              </p:nvSpPr>
              <p:spPr bwMode="auto">
                <a:xfrm>
                  <a:off x="1342"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07" name="Oval 106"/>
                <p:cNvSpPr>
                  <a:spLocks noChangeArrowheads="1"/>
                </p:cNvSpPr>
                <p:nvPr/>
              </p:nvSpPr>
              <p:spPr bwMode="auto">
                <a:xfrm>
                  <a:off x="137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08" name="Oval 107"/>
                <p:cNvSpPr>
                  <a:spLocks noChangeArrowheads="1"/>
                </p:cNvSpPr>
                <p:nvPr/>
              </p:nvSpPr>
              <p:spPr bwMode="auto">
                <a:xfrm>
                  <a:off x="1404"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91" name="Group 108"/>
              <p:cNvGrpSpPr>
                <a:grpSpLocks/>
              </p:cNvGrpSpPr>
              <p:nvPr/>
            </p:nvGrpSpPr>
            <p:grpSpPr bwMode="auto">
              <a:xfrm>
                <a:off x="1530" y="1864"/>
                <a:ext cx="188" cy="178"/>
                <a:chOff x="1342" y="1634"/>
                <a:chExt cx="188" cy="178"/>
              </a:xfrm>
            </p:grpSpPr>
            <p:sp>
              <p:nvSpPr>
                <p:cNvPr id="495" name="Oval 109"/>
                <p:cNvSpPr>
                  <a:spLocks noChangeArrowheads="1"/>
                </p:cNvSpPr>
                <p:nvPr/>
              </p:nvSpPr>
              <p:spPr bwMode="auto">
                <a:xfrm>
                  <a:off x="1372" y="16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96" name="Oval 110"/>
                <p:cNvSpPr>
                  <a:spLocks noChangeArrowheads="1"/>
                </p:cNvSpPr>
                <p:nvPr/>
              </p:nvSpPr>
              <p:spPr bwMode="auto">
                <a:xfrm>
                  <a:off x="143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97" name="Oval 111"/>
                <p:cNvSpPr>
                  <a:spLocks noChangeArrowheads="1"/>
                </p:cNvSpPr>
                <p:nvPr/>
              </p:nvSpPr>
              <p:spPr bwMode="auto">
                <a:xfrm>
                  <a:off x="1434" y="16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98" name="Oval 112"/>
                <p:cNvSpPr>
                  <a:spLocks noChangeArrowheads="1"/>
                </p:cNvSpPr>
                <p:nvPr/>
              </p:nvSpPr>
              <p:spPr bwMode="auto">
                <a:xfrm>
                  <a:off x="1466" y="169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99" name="Oval 113"/>
                <p:cNvSpPr>
                  <a:spLocks noChangeArrowheads="1"/>
                </p:cNvSpPr>
                <p:nvPr/>
              </p:nvSpPr>
              <p:spPr bwMode="auto">
                <a:xfrm>
                  <a:off x="1342"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00" name="Oval 114"/>
                <p:cNvSpPr>
                  <a:spLocks noChangeArrowheads="1"/>
                </p:cNvSpPr>
                <p:nvPr/>
              </p:nvSpPr>
              <p:spPr bwMode="auto">
                <a:xfrm>
                  <a:off x="137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501" name="Oval 115"/>
                <p:cNvSpPr>
                  <a:spLocks noChangeArrowheads="1"/>
                </p:cNvSpPr>
                <p:nvPr/>
              </p:nvSpPr>
              <p:spPr bwMode="auto">
                <a:xfrm>
                  <a:off x="1404"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92" name="Group 116"/>
              <p:cNvGrpSpPr>
                <a:grpSpLocks/>
              </p:cNvGrpSpPr>
              <p:nvPr/>
            </p:nvGrpSpPr>
            <p:grpSpPr bwMode="auto">
              <a:xfrm>
                <a:off x="1646" y="1638"/>
                <a:ext cx="188" cy="178"/>
                <a:chOff x="1342" y="1634"/>
                <a:chExt cx="188" cy="178"/>
              </a:xfrm>
            </p:grpSpPr>
            <p:sp>
              <p:nvSpPr>
                <p:cNvPr id="488" name="Oval 117"/>
                <p:cNvSpPr>
                  <a:spLocks noChangeArrowheads="1"/>
                </p:cNvSpPr>
                <p:nvPr/>
              </p:nvSpPr>
              <p:spPr bwMode="auto">
                <a:xfrm>
                  <a:off x="1372" y="16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89" name="Oval 118"/>
                <p:cNvSpPr>
                  <a:spLocks noChangeArrowheads="1"/>
                </p:cNvSpPr>
                <p:nvPr/>
              </p:nvSpPr>
              <p:spPr bwMode="auto">
                <a:xfrm>
                  <a:off x="143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90" name="Oval 119"/>
                <p:cNvSpPr>
                  <a:spLocks noChangeArrowheads="1"/>
                </p:cNvSpPr>
                <p:nvPr/>
              </p:nvSpPr>
              <p:spPr bwMode="auto">
                <a:xfrm>
                  <a:off x="1434" y="16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91" name="Oval 120"/>
                <p:cNvSpPr>
                  <a:spLocks noChangeArrowheads="1"/>
                </p:cNvSpPr>
                <p:nvPr/>
              </p:nvSpPr>
              <p:spPr bwMode="auto">
                <a:xfrm>
                  <a:off x="1466" y="169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92" name="Oval 121"/>
                <p:cNvSpPr>
                  <a:spLocks noChangeArrowheads="1"/>
                </p:cNvSpPr>
                <p:nvPr/>
              </p:nvSpPr>
              <p:spPr bwMode="auto">
                <a:xfrm>
                  <a:off x="1342"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93" name="Oval 122"/>
                <p:cNvSpPr>
                  <a:spLocks noChangeArrowheads="1"/>
                </p:cNvSpPr>
                <p:nvPr/>
              </p:nvSpPr>
              <p:spPr bwMode="auto">
                <a:xfrm>
                  <a:off x="137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94" name="Oval 123"/>
                <p:cNvSpPr>
                  <a:spLocks noChangeArrowheads="1"/>
                </p:cNvSpPr>
                <p:nvPr/>
              </p:nvSpPr>
              <p:spPr bwMode="auto">
                <a:xfrm>
                  <a:off x="1404"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93" name="Group 124"/>
              <p:cNvGrpSpPr>
                <a:grpSpLocks/>
              </p:cNvGrpSpPr>
              <p:nvPr/>
            </p:nvGrpSpPr>
            <p:grpSpPr bwMode="auto">
              <a:xfrm>
                <a:off x="1556" y="2038"/>
                <a:ext cx="188" cy="178"/>
                <a:chOff x="1342" y="1634"/>
                <a:chExt cx="188" cy="178"/>
              </a:xfrm>
            </p:grpSpPr>
            <p:sp>
              <p:nvSpPr>
                <p:cNvPr id="481" name="Oval 125"/>
                <p:cNvSpPr>
                  <a:spLocks noChangeArrowheads="1"/>
                </p:cNvSpPr>
                <p:nvPr/>
              </p:nvSpPr>
              <p:spPr bwMode="auto">
                <a:xfrm>
                  <a:off x="1372" y="16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82" name="Oval 126"/>
                <p:cNvSpPr>
                  <a:spLocks noChangeArrowheads="1"/>
                </p:cNvSpPr>
                <p:nvPr/>
              </p:nvSpPr>
              <p:spPr bwMode="auto">
                <a:xfrm>
                  <a:off x="143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83" name="Oval 127"/>
                <p:cNvSpPr>
                  <a:spLocks noChangeArrowheads="1"/>
                </p:cNvSpPr>
                <p:nvPr/>
              </p:nvSpPr>
              <p:spPr bwMode="auto">
                <a:xfrm>
                  <a:off x="1434" y="16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84" name="Oval 128"/>
                <p:cNvSpPr>
                  <a:spLocks noChangeArrowheads="1"/>
                </p:cNvSpPr>
                <p:nvPr/>
              </p:nvSpPr>
              <p:spPr bwMode="auto">
                <a:xfrm>
                  <a:off x="1466" y="169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85" name="Oval 129"/>
                <p:cNvSpPr>
                  <a:spLocks noChangeArrowheads="1"/>
                </p:cNvSpPr>
                <p:nvPr/>
              </p:nvSpPr>
              <p:spPr bwMode="auto">
                <a:xfrm>
                  <a:off x="1342"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86" name="Oval 130"/>
                <p:cNvSpPr>
                  <a:spLocks noChangeArrowheads="1"/>
                </p:cNvSpPr>
                <p:nvPr/>
              </p:nvSpPr>
              <p:spPr bwMode="auto">
                <a:xfrm>
                  <a:off x="137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87" name="Oval 131"/>
                <p:cNvSpPr>
                  <a:spLocks noChangeArrowheads="1"/>
                </p:cNvSpPr>
                <p:nvPr/>
              </p:nvSpPr>
              <p:spPr bwMode="auto">
                <a:xfrm>
                  <a:off x="1404"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94" name="Group 132"/>
              <p:cNvGrpSpPr>
                <a:grpSpLocks/>
              </p:cNvGrpSpPr>
              <p:nvPr/>
            </p:nvGrpSpPr>
            <p:grpSpPr bwMode="auto">
              <a:xfrm>
                <a:off x="914" y="1952"/>
                <a:ext cx="188" cy="178"/>
                <a:chOff x="1342" y="1634"/>
                <a:chExt cx="188" cy="178"/>
              </a:xfrm>
            </p:grpSpPr>
            <p:sp>
              <p:nvSpPr>
                <p:cNvPr id="474" name="Oval 133"/>
                <p:cNvSpPr>
                  <a:spLocks noChangeArrowheads="1"/>
                </p:cNvSpPr>
                <p:nvPr/>
              </p:nvSpPr>
              <p:spPr bwMode="auto">
                <a:xfrm>
                  <a:off x="1372" y="16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75" name="Oval 134"/>
                <p:cNvSpPr>
                  <a:spLocks noChangeArrowheads="1"/>
                </p:cNvSpPr>
                <p:nvPr/>
              </p:nvSpPr>
              <p:spPr bwMode="auto">
                <a:xfrm>
                  <a:off x="143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76" name="Oval 135"/>
                <p:cNvSpPr>
                  <a:spLocks noChangeArrowheads="1"/>
                </p:cNvSpPr>
                <p:nvPr/>
              </p:nvSpPr>
              <p:spPr bwMode="auto">
                <a:xfrm>
                  <a:off x="1434" y="16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77" name="Oval 136"/>
                <p:cNvSpPr>
                  <a:spLocks noChangeArrowheads="1"/>
                </p:cNvSpPr>
                <p:nvPr/>
              </p:nvSpPr>
              <p:spPr bwMode="auto">
                <a:xfrm>
                  <a:off x="1466" y="169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78" name="Oval 137"/>
                <p:cNvSpPr>
                  <a:spLocks noChangeArrowheads="1"/>
                </p:cNvSpPr>
                <p:nvPr/>
              </p:nvSpPr>
              <p:spPr bwMode="auto">
                <a:xfrm>
                  <a:off x="1342"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79" name="Oval 138"/>
                <p:cNvSpPr>
                  <a:spLocks noChangeArrowheads="1"/>
                </p:cNvSpPr>
                <p:nvPr/>
              </p:nvSpPr>
              <p:spPr bwMode="auto">
                <a:xfrm>
                  <a:off x="137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80" name="Oval 139"/>
                <p:cNvSpPr>
                  <a:spLocks noChangeArrowheads="1"/>
                </p:cNvSpPr>
                <p:nvPr/>
              </p:nvSpPr>
              <p:spPr bwMode="auto">
                <a:xfrm>
                  <a:off x="1404"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95" name="Group 140"/>
              <p:cNvGrpSpPr>
                <a:grpSpLocks/>
              </p:cNvGrpSpPr>
              <p:nvPr/>
            </p:nvGrpSpPr>
            <p:grpSpPr bwMode="auto">
              <a:xfrm>
                <a:off x="916" y="1726"/>
                <a:ext cx="188" cy="178"/>
                <a:chOff x="1342" y="1634"/>
                <a:chExt cx="188" cy="178"/>
              </a:xfrm>
            </p:grpSpPr>
            <p:sp>
              <p:nvSpPr>
                <p:cNvPr id="467" name="Oval 141"/>
                <p:cNvSpPr>
                  <a:spLocks noChangeArrowheads="1"/>
                </p:cNvSpPr>
                <p:nvPr/>
              </p:nvSpPr>
              <p:spPr bwMode="auto">
                <a:xfrm>
                  <a:off x="1372" y="16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68" name="Oval 142"/>
                <p:cNvSpPr>
                  <a:spLocks noChangeArrowheads="1"/>
                </p:cNvSpPr>
                <p:nvPr/>
              </p:nvSpPr>
              <p:spPr bwMode="auto">
                <a:xfrm>
                  <a:off x="143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69" name="Oval 143"/>
                <p:cNvSpPr>
                  <a:spLocks noChangeArrowheads="1"/>
                </p:cNvSpPr>
                <p:nvPr/>
              </p:nvSpPr>
              <p:spPr bwMode="auto">
                <a:xfrm>
                  <a:off x="1434" y="16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70" name="Oval 144"/>
                <p:cNvSpPr>
                  <a:spLocks noChangeArrowheads="1"/>
                </p:cNvSpPr>
                <p:nvPr/>
              </p:nvSpPr>
              <p:spPr bwMode="auto">
                <a:xfrm>
                  <a:off x="1466" y="169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71" name="Oval 145"/>
                <p:cNvSpPr>
                  <a:spLocks noChangeArrowheads="1"/>
                </p:cNvSpPr>
                <p:nvPr/>
              </p:nvSpPr>
              <p:spPr bwMode="auto">
                <a:xfrm>
                  <a:off x="1342"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72" name="Oval 146"/>
                <p:cNvSpPr>
                  <a:spLocks noChangeArrowheads="1"/>
                </p:cNvSpPr>
                <p:nvPr/>
              </p:nvSpPr>
              <p:spPr bwMode="auto">
                <a:xfrm>
                  <a:off x="137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73" name="Oval 147"/>
                <p:cNvSpPr>
                  <a:spLocks noChangeArrowheads="1"/>
                </p:cNvSpPr>
                <p:nvPr/>
              </p:nvSpPr>
              <p:spPr bwMode="auto">
                <a:xfrm>
                  <a:off x="1404"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sp>
            <p:nvSpPr>
              <p:cNvPr id="96" name="Oval 148"/>
              <p:cNvSpPr>
                <a:spLocks noChangeArrowheads="1"/>
              </p:cNvSpPr>
              <p:nvPr/>
            </p:nvSpPr>
            <p:spPr bwMode="auto">
              <a:xfrm>
                <a:off x="1034" y="212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97" name="Oval 149"/>
              <p:cNvSpPr>
                <a:spLocks noChangeArrowheads="1"/>
              </p:cNvSpPr>
              <p:nvPr/>
            </p:nvSpPr>
            <p:spPr bwMode="auto">
              <a:xfrm>
                <a:off x="976" y="212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98" name="Oval 150"/>
              <p:cNvSpPr>
                <a:spLocks noChangeArrowheads="1"/>
              </p:cNvSpPr>
              <p:nvPr/>
            </p:nvSpPr>
            <p:spPr bwMode="auto">
              <a:xfrm>
                <a:off x="972" y="223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99" name="Oval 151"/>
              <p:cNvSpPr>
                <a:spLocks noChangeArrowheads="1"/>
              </p:cNvSpPr>
              <p:nvPr/>
            </p:nvSpPr>
            <p:spPr bwMode="auto">
              <a:xfrm>
                <a:off x="1006" y="21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00" name="Oval 152"/>
              <p:cNvSpPr>
                <a:spLocks noChangeArrowheads="1"/>
              </p:cNvSpPr>
              <p:nvPr/>
            </p:nvSpPr>
            <p:spPr bwMode="auto">
              <a:xfrm>
                <a:off x="942" y="21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01" name="Oval 153"/>
              <p:cNvSpPr>
                <a:spLocks noChangeArrowheads="1"/>
              </p:cNvSpPr>
              <p:nvPr/>
            </p:nvSpPr>
            <p:spPr bwMode="auto">
              <a:xfrm>
                <a:off x="1212" y="213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02" name="Oval 154"/>
              <p:cNvSpPr>
                <a:spLocks noChangeArrowheads="1"/>
              </p:cNvSpPr>
              <p:nvPr/>
            </p:nvSpPr>
            <p:spPr bwMode="auto">
              <a:xfrm>
                <a:off x="1244" y="218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03" name="Oval 155"/>
              <p:cNvSpPr>
                <a:spLocks noChangeArrowheads="1"/>
              </p:cNvSpPr>
              <p:nvPr/>
            </p:nvSpPr>
            <p:spPr bwMode="auto">
              <a:xfrm>
                <a:off x="1216" y="202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04" name="Oval 156"/>
              <p:cNvSpPr>
                <a:spLocks noChangeArrowheads="1"/>
              </p:cNvSpPr>
              <p:nvPr/>
            </p:nvSpPr>
            <p:spPr bwMode="auto">
              <a:xfrm>
                <a:off x="1246" y="20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05" name="Oval 157"/>
              <p:cNvSpPr>
                <a:spLocks noChangeArrowheads="1"/>
              </p:cNvSpPr>
              <p:nvPr/>
            </p:nvSpPr>
            <p:spPr bwMode="auto">
              <a:xfrm>
                <a:off x="1212" y="168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06" name="Oval 158"/>
              <p:cNvSpPr>
                <a:spLocks noChangeArrowheads="1"/>
              </p:cNvSpPr>
              <p:nvPr/>
            </p:nvSpPr>
            <p:spPr bwMode="auto">
              <a:xfrm>
                <a:off x="1308" y="16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07" name="Oval 159"/>
              <p:cNvSpPr>
                <a:spLocks noChangeArrowheads="1"/>
              </p:cNvSpPr>
              <p:nvPr/>
            </p:nvSpPr>
            <p:spPr bwMode="auto">
              <a:xfrm>
                <a:off x="1276" y="168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08" name="Oval 160"/>
              <p:cNvSpPr>
                <a:spLocks noChangeArrowheads="1"/>
              </p:cNvSpPr>
              <p:nvPr/>
            </p:nvSpPr>
            <p:spPr bwMode="auto">
              <a:xfrm>
                <a:off x="1216" y="191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09" name="Oval 161"/>
              <p:cNvSpPr>
                <a:spLocks noChangeArrowheads="1"/>
              </p:cNvSpPr>
              <p:nvPr/>
            </p:nvSpPr>
            <p:spPr bwMode="auto">
              <a:xfrm>
                <a:off x="1492" y="16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10" name="Oval 162"/>
              <p:cNvSpPr>
                <a:spLocks noChangeArrowheads="1"/>
              </p:cNvSpPr>
              <p:nvPr/>
            </p:nvSpPr>
            <p:spPr bwMode="auto">
              <a:xfrm>
                <a:off x="1188" y="163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11" name="Oval 163"/>
              <p:cNvSpPr>
                <a:spLocks noChangeArrowheads="1"/>
              </p:cNvSpPr>
              <p:nvPr/>
            </p:nvSpPr>
            <p:spPr bwMode="auto">
              <a:xfrm>
                <a:off x="1246" y="163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nvGrpSpPr>
              <p:cNvPr id="112" name="Group 164"/>
              <p:cNvGrpSpPr>
                <a:grpSpLocks/>
              </p:cNvGrpSpPr>
              <p:nvPr/>
            </p:nvGrpSpPr>
            <p:grpSpPr bwMode="auto">
              <a:xfrm>
                <a:off x="1430" y="2128"/>
                <a:ext cx="188" cy="178"/>
                <a:chOff x="1342" y="1634"/>
                <a:chExt cx="188" cy="178"/>
              </a:xfrm>
            </p:grpSpPr>
            <p:sp>
              <p:nvSpPr>
                <p:cNvPr id="460" name="Oval 165"/>
                <p:cNvSpPr>
                  <a:spLocks noChangeArrowheads="1"/>
                </p:cNvSpPr>
                <p:nvPr/>
              </p:nvSpPr>
              <p:spPr bwMode="auto">
                <a:xfrm>
                  <a:off x="1372" y="163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61" name="Oval 166"/>
                <p:cNvSpPr>
                  <a:spLocks noChangeArrowheads="1"/>
                </p:cNvSpPr>
                <p:nvPr/>
              </p:nvSpPr>
              <p:spPr bwMode="auto">
                <a:xfrm>
                  <a:off x="143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62" name="Oval 167"/>
                <p:cNvSpPr>
                  <a:spLocks noChangeArrowheads="1"/>
                </p:cNvSpPr>
                <p:nvPr/>
              </p:nvSpPr>
              <p:spPr bwMode="auto">
                <a:xfrm>
                  <a:off x="1434" y="16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63" name="Oval 168"/>
                <p:cNvSpPr>
                  <a:spLocks noChangeArrowheads="1"/>
                </p:cNvSpPr>
                <p:nvPr/>
              </p:nvSpPr>
              <p:spPr bwMode="auto">
                <a:xfrm>
                  <a:off x="1466" y="169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64" name="Oval 169"/>
                <p:cNvSpPr>
                  <a:spLocks noChangeArrowheads="1"/>
                </p:cNvSpPr>
                <p:nvPr/>
              </p:nvSpPr>
              <p:spPr bwMode="auto">
                <a:xfrm>
                  <a:off x="1342"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65" name="Oval 170"/>
                <p:cNvSpPr>
                  <a:spLocks noChangeArrowheads="1"/>
                </p:cNvSpPr>
                <p:nvPr/>
              </p:nvSpPr>
              <p:spPr bwMode="auto">
                <a:xfrm>
                  <a:off x="1374" y="174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66" name="Oval 171"/>
                <p:cNvSpPr>
                  <a:spLocks noChangeArrowheads="1"/>
                </p:cNvSpPr>
                <p:nvPr/>
              </p:nvSpPr>
              <p:spPr bwMode="auto">
                <a:xfrm>
                  <a:off x="1404" y="16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sp>
            <p:nvSpPr>
              <p:cNvPr id="113" name="Oval 172"/>
              <p:cNvSpPr>
                <a:spLocks noChangeArrowheads="1"/>
              </p:cNvSpPr>
              <p:nvPr/>
            </p:nvSpPr>
            <p:spPr bwMode="auto">
              <a:xfrm>
                <a:off x="1556" y="16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nvGrpSpPr>
              <p:cNvPr id="114" name="Group 173"/>
              <p:cNvGrpSpPr>
                <a:grpSpLocks/>
              </p:cNvGrpSpPr>
              <p:nvPr/>
            </p:nvGrpSpPr>
            <p:grpSpPr bwMode="auto">
              <a:xfrm>
                <a:off x="1652" y="1808"/>
                <a:ext cx="250" cy="180"/>
                <a:chOff x="1898" y="1776"/>
                <a:chExt cx="250" cy="180"/>
              </a:xfrm>
            </p:grpSpPr>
            <p:sp>
              <p:nvSpPr>
                <p:cNvPr id="451" name="Oval 17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52" name="Oval 17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53" name="Oval 17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54" name="Oval 17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55" name="Oval 17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56" name="Oval 17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57" name="Oval 18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58" name="Oval 18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59" name="Oval 18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15" name="Group 183"/>
              <p:cNvGrpSpPr>
                <a:grpSpLocks/>
              </p:cNvGrpSpPr>
              <p:nvPr/>
            </p:nvGrpSpPr>
            <p:grpSpPr bwMode="auto">
              <a:xfrm>
                <a:off x="1680" y="1978"/>
                <a:ext cx="250" cy="180"/>
                <a:chOff x="1898" y="1776"/>
                <a:chExt cx="250" cy="180"/>
              </a:xfrm>
            </p:grpSpPr>
            <p:sp>
              <p:nvSpPr>
                <p:cNvPr id="442" name="Oval 18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43" name="Oval 18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44" name="Oval 18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45" name="Oval 18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46" name="Oval 18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47" name="Oval 18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48" name="Oval 19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49" name="Oval 19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50" name="Oval 19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16" name="Group 193"/>
              <p:cNvGrpSpPr>
                <a:grpSpLocks/>
              </p:cNvGrpSpPr>
              <p:nvPr/>
            </p:nvGrpSpPr>
            <p:grpSpPr bwMode="auto">
              <a:xfrm>
                <a:off x="1696" y="2126"/>
                <a:ext cx="250" cy="180"/>
                <a:chOff x="1898" y="1776"/>
                <a:chExt cx="250" cy="180"/>
              </a:xfrm>
            </p:grpSpPr>
            <p:sp>
              <p:nvSpPr>
                <p:cNvPr id="433" name="Oval 19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34" name="Oval 19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35" name="Oval 19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36" name="Oval 19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37" name="Oval 19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38" name="Oval 19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39" name="Oval 20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40" name="Oval 20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41" name="Oval 20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17" name="Group 203"/>
              <p:cNvGrpSpPr>
                <a:grpSpLocks/>
              </p:cNvGrpSpPr>
              <p:nvPr/>
            </p:nvGrpSpPr>
            <p:grpSpPr bwMode="auto">
              <a:xfrm>
                <a:off x="1882" y="2126"/>
                <a:ext cx="250" cy="180"/>
                <a:chOff x="1898" y="1776"/>
                <a:chExt cx="250" cy="180"/>
              </a:xfrm>
            </p:grpSpPr>
            <p:sp>
              <p:nvSpPr>
                <p:cNvPr id="424" name="Oval 20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25" name="Oval 20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26" name="Oval 20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27" name="Oval 20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28" name="Oval 20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29" name="Oval 20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30" name="Oval 21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31" name="Oval 21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32" name="Oval 21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18" name="Group 213"/>
              <p:cNvGrpSpPr>
                <a:grpSpLocks/>
              </p:cNvGrpSpPr>
              <p:nvPr/>
            </p:nvGrpSpPr>
            <p:grpSpPr bwMode="auto">
              <a:xfrm>
                <a:off x="1842" y="1956"/>
                <a:ext cx="250" cy="180"/>
                <a:chOff x="1898" y="1776"/>
                <a:chExt cx="250" cy="180"/>
              </a:xfrm>
            </p:grpSpPr>
            <p:sp>
              <p:nvSpPr>
                <p:cNvPr id="415" name="Oval 21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16" name="Oval 21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17" name="Oval 21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18" name="Oval 21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19" name="Oval 21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20" name="Oval 21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21" name="Oval 22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22" name="Oval 22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23" name="Oval 22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19" name="Group 223"/>
              <p:cNvGrpSpPr>
                <a:grpSpLocks/>
              </p:cNvGrpSpPr>
              <p:nvPr/>
            </p:nvGrpSpPr>
            <p:grpSpPr bwMode="auto">
              <a:xfrm>
                <a:off x="1810" y="1790"/>
                <a:ext cx="250" cy="180"/>
                <a:chOff x="1898" y="1776"/>
                <a:chExt cx="250" cy="180"/>
              </a:xfrm>
            </p:grpSpPr>
            <p:sp>
              <p:nvSpPr>
                <p:cNvPr id="406" name="Oval 22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07" name="Oval 22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08" name="Oval 22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09" name="Oval 22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10" name="Oval 22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11" name="Oval 22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12" name="Oval 23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13" name="Oval 23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14" name="Oval 23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20" name="Group 233"/>
              <p:cNvGrpSpPr>
                <a:grpSpLocks/>
              </p:cNvGrpSpPr>
              <p:nvPr/>
            </p:nvGrpSpPr>
            <p:grpSpPr bwMode="auto">
              <a:xfrm>
                <a:off x="1898" y="1628"/>
                <a:ext cx="250" cy="180"/>
                <a:chOff x="1898" y="1776"/>
                <a:chExt cx="250" cy="180"/>
              </a:xfrm>
            </p:grpSpPr>
            <p:sp>
              <p:nvSpPr>
                <p:cNvPr id="397" name="Oval 23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98" name="Oval 23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99" name="Oval 23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00" name="Oval 23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01" name="Oval 23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02" name="Oval 23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03" name="Oval 24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04" name="Oval 24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405" name="Oval 24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21" name="Group 243"/>
              <p:cNvGrpSpPr>
                <a:grpSpLocks/>
              </p:cNvGrpSpPr>
              <p:nvPr/>
            </p:nvGrpSpPr>
            <p:grpSpPr bwMode="auto">
              <a:xfrm>
                <a:off x="1720" y="1630"/>
                <a:ext cx="250" cy="180"/>
                <a:chOff x="1898" y="1776"/>
                <a:chExt cx="250" cy="180"/>
              </a:xfrm>
            </p:grpSpPr>
            <p:sp>
              <p:nvSpPr>
                <p:cNvPr id="388" name="Oval 24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89" name="Oval 24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90" name="Oval 24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91" name="Oval 24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92" name="Oval 24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93" name="Oval 24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94" name="Oval 25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95" name="Oval 25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96" name="Oval 25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22" name="Group 253"/>
              <p:cNvGrpSpPr>
                <a:grpSpLocks/>
              </p:cNvGrpSpPr>
              <p:nvPr/>
            </p:nvGrpSpPr>
            <p:grpSpPr bwMode="auto">
              <a:xfrm>
                <a:off x="1994" y="1790"/>
                <a:ext cx="250" cy="180"/>
                <a:chOff x="1898" y="1776"/>
                <a:chExt cx="250" cy="180"/>
              </a:xfrm>
            </p:grpSpPr>
            <p:sp>
              <p:nvSpPr>
                <p:cNvPr id="379" name="Oval 25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80" name="Oval 25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81" name="Oval 25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82" name="Oval 25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83" name="Oval 25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84" name="Oval 25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85" name="Oval 26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86" name="Oval 26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87" name="Oval 26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23" name="Group 263"/>
              <p:cNvGrpSpPr>
                <a:grpSpLocks/>
              </p:cNvGrpSpPr>
              <p:nvPr/>
            </p:nvGrpSpPr>
            <p:grpSpPr bwMode="auto">
              <a:xfrm>
                <a:off x="2028" y="1960"/>
                <a:ext cx="250" cy="180"/>
                <a:chOff x="1898" y="1776"/>
                <a:chExt cx="250" cy="180"/>
              </a:xfrm>
            </p:grpSpPr>
            <p:sp>
              <p:nvSpPr>
                <p:cNvPr id="370" name="Oval 26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71" name="Oval 26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72" name="Oval 26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73" name="Oval 26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74" name="Oval 26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75" name="Oval 26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76" name="Oval 27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77" name="Oval 27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78" name="Oval 27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24" name="Group 273"/>
              <p:cNvGrpSpPr>
                <a:grpSpLocks/>
              </p:cNvGrpSpPr>
              <p:nvPr/>
            </p:nvGrpSpPr>
            <p:grpSpPr bwMode="auto">
              <a:xfrm>
                <a:off x="2070" y="2126"/>
                <a:ext cx="250" cy="180"/>
                <a:chOff x="1898" y="1776"/>
                <a:chExt cx="250" cy="180"/>
              </a:xfrm>
            </p:grpSpPr>
            <p:sp>
              <p:nvSpPr>
                <p:cNvPr id="361" name="Oval 27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62" name="Oval 27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63" name="Oval 27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64" name="Oval 27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65" name="Oval 27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66" name="Oval 27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67" name="Oval 28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68" name="Oval 28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69" name="Oval 28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25" name="Group 283"/>
              <p:cNvGrpSpPr>
                <a:grpSpLocks/>
              </p:cNvGrpSpPr>
              <p:nvPr/>
            </p:nvGrpSpPr>
            <p:grpSpPr bwMode="auto">
              <a:xfrm>
                <a:off x="2170" y="1796"/>
                <a:ext cx="250" cy="180"/>
                <a:chOff x="1898" y="1776"/>
                <a:chExt cx="250" cy="180"/>
              </a:xfrm>
            </p:grpSpPr>
            <p:sp>
              <p:nvSpPr>
                <p:cNvPr id="352" name="Oval 28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53" name="Oval 28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54" name="Oval 28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55" name="Oval 28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56" name="Oval 28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57" name="Oval 28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58" name="Oval 29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59" name="Oval 29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60" name="Oval 29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26" name="Group 293"/>
              <p:cNvGrpSpPr>
                <a:grpSpLocks/>
              </p:cNvGrpSpPr>
              <p:nvPr/>
            </p:nvGrpSpPr>
            <p:grpSpPr bwMode="auto">
              <a:xfrm>
                <a:off x="2210" y="1954"/>
                <a:ext cx="250" cy="180"/>
                <a:chOff x="1898" y="1776"/>
                <a:chExt cx="250" cy="180"/>
              </a:xfrm>
            </p:grpSpPr>
            <p:sp>
              <p:nvSpPr>
                <p:cNvPr id="343" name="Oval 29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44" name="Oval 29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45" name="Oval 29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46" name="Oval 29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47" name="Oval 29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48" name="Oval 29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49" name="Oval 30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50" name="Oval 30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51" name="Oval 30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27" name="Group 303"/>
              <p:cNvGrpSpPr>
                <a:grpSpLocks/>
              </p:cNvGrpSpPr>
              <p:nvPr/>
            </p:nvGrpSpPr>
            <p:grpSpPr bwMode="auto">
              <a:xfrm>
                <a:off x="2084" y="1628"/>
                <a:ext cx="250" cy="180"/>
                <a:chOff x="1898" y="1776"/>
                <a:chExt cx="250" cy="180"/>
              </a:xfrm>
            </p:grpSpPr>
            <p:sp>
              <p:nvSpPr>
                <p:cNvPr id="334" name="Oval 30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35" name="Oval 30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36" name="Oval 30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37" name="Oval 30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38" name="Oval 30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39" name="Oval 30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40" name="Oval 31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41" name="Oval 31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42" name="Oval 31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28" name="Group 313"/>
              <p:cNvGrpSpPr>
                <a:grpSpLocks/>
              </p:cNvGrpSpPr>
              <p:nvPr/>
            </p:nvGrpSpPr>
            <p:grpSpPr bwMode="auto">
              <a:xfrm>
                <a:off x="2250" y="2124"/>
                <a:ext cx="250" cy="180"/>
                <a:chOff x="1898" y="1776"/>
                <a:chExt cx="250" cy="180"/>
              </a:xfrm>
            </p:grpSpPr>
            <p:sp>
              <p:nvSpPr>
                <p:cNvPr id="325" name="Oval 31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26" name="Oval 31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27" name="Oval 31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28" name="Oval 31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29" name="Oval 31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30" name="Oval 31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31" name="Oval 32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32" name="Oval 32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33" name="Oval 32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29" name="Group 323"/>
              <p:cNvGrpSpPr>
                <a:grpSpLocks/>
              </p:cNvGrpSpPr>
              <p:nvPr/>
            </p:nvGrpSpPr>
            <p:grpSpPr bwMode="auto">
              <a:xfrm>
                <a:off x="2266" y="1626"/>
                <a:ext cx="250" cy="180"/>
                <a:chOff x="1898" y="1776"/>
                <a:chExt cx="250" cy="180"/>
              </a:xfrm>
            </p:grpSpPr>
            <p:sp>
              <p:nvSpPr>
                <p:cNvPr id="316" name="Oval 32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17" name="Oval 32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18" name="Oval 32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19" name="Oval 32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20" name="Oval 32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21" name="Oval 32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22" name="Oval 33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23" name="Oval 33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24" name="Oval 33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30" name="Group 333"/>
              <p:cNvGrpSpPr>
                <a:grpSpLocks/>
              </p:cNvGrpSpPr>
              <p:nvPr/>
            </p:nvGrpSpPr>
            <p:grpSpPr bwMode="auto">
              <a:xfrm>
                <a:off x="2580" y="1962"/>
                <a:ext cx="250" cy="180"/>
                <a:chOff x="1898" y="1776"/>
                <a:chExt cx="250" cy="180"/>
              </a:xfrm>
            </p:grpSpPr>
            <p:sp>
              <p:nvSpPr>
                <p:cNvPr id="307" name="Oval 33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08" name="Oval 33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09" name="Oval 33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10" name="Oval 33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11" name="Oval 33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12" name="Oval 33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13" name="Oval 34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14" name="Oval 34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15" name="Oval 34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31" name="Group 343"/>
              <p:cNvGrpSpPr>
                <a:grpSpLocks/>
              </p:cNvGrpSpPr>
              <p:nvPr/>
            </p:nvGrpSpPr>
            <p:grpSpPr bwMode="auto">
              <a:xfrm>
                <a:off x="2452" y="1628"/>
                <a:ext cx="250" cy="180"/>
                <a:chOff x="1898" y="1776"/>
                <a:chExt cx="250" cy="180"/>
              </a:xfrm>
            </p:grpSpPr>
            <p:sp>
              <p:nvSpPr>
                <p:cNvPr id="298" name="Oval 34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99" name="Oval 34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00" name="Oval 34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01" name="Oval 34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02" name="Oval 34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03" name="Oval 34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04" name="Oval 35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05" name="Oval 35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306" name="Oval 35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32" name="Group 353"/>
              <p:cNvGrpSpPr>
                <a:grpSpLocks/>
              </p:cNvGrpSpPr>
              <p:nvPr/>
            </p:nvGrpSpPr>
            <p:grpSpPr bwMode="auto">
              <a:xfrm>
                <a:off x="2352" y="1794"/>
                <a:ext cx="250" cy="180"/>
                <a:chOff x="1898" y="1776"/>
                <a:chExt cx="250" cy="180"/>
              </a:xfrm>
            </p:grpSpPr>
            <p:sp>
              <p:nvSpPr>
                <p:cNvPr id="289" name="Oval 35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90" name="Oval 35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91" name="Oval 35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92" name="Oval 35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93" name="Oval 35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94" name="Oval 35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95" name="Oval 36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96" name="Oval 36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97" name="Oval 36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33" name="Group 363"/>
              <p:cNvGrpSpPr>
                <a:grpSpLocks/>
              </p:cNvGrpSpPr>
              <p:nvPr/>
            </p:nvGrpSpPr>
            <p:grpSpPr bwMode="auto">
              <a:xfrm>
                <a:off x="2396" y="1956"/>
                <a:ext cx="250" cy="180"/>
                <a:chOff x="1898" y="1776"/>
                <a:chExt cx="250" cy="180"/>
              </a:xfrm>
            </p:grpSpPr>
            <p:sp>
              <p:nvSpPr>
                <p:cNvPr id="280" name="Oval 36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81" name="Oval 36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82" name="Oval 36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83" name="Oval 36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84" name="Oval 36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85" name="Oval 36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86" name="Oval 37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87" name="Oval 37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88" name="Oval 37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34" name="Group 373"/>
              <p:cNvGrpSpPr>
                <a:grpSpLocks/>
              </p:cNvGrpSpPr>
              <p:nvPr/>
            </p:nvGrpSpPr>
            <p:grpSpPr bwMode="auto">
              <a:xfrm>
                <a:off x="2438" y="2124"/>
                <a:ext cx="250" cy="180"/>
                <a:chOff x="1898" y="1776"/>
                <a:chExt cx="250" cy="180"/>
              </a:xfrm>
            </p:grpSpPr>
            <p:sp>
              <p:nvSpPr>
                <p:cNvPr id="271" name="Oval 37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72" name="Oval 37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73" name="Oval 37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74" name="Oval 37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75" name="Oval 37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76" name="Oval 37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77" name="Oval 38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78" name="Oval 38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79" name="Oval 38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35" name="Group 383"/>
              <p:cNvGrpSpPr>
                <a:grpSpLocks/>
              </p:cNvGrpSpPr>
              <p:nvPr/>
            </p:nvGrpSpPr>
            <p:grpSpPr bwMode="auto">
              <a:xfrm>
                <a:off x="2536" y="1796"/>
                <a:ext cx="250" cy="180"/>
                <a:chOff x="1898" y="1776"/>
                <a:chExt cx="250" cy="180"/>
              </a:xfrm>
            </p:grpSpPr>
            <p:sp>
              <p:nvSpPr>
                <p:cNvPr id="262" name="Oval 38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63" name="Oval 38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64" name="Oval 38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65" name="Oval 38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66" name="Oval 38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67" name="Oval 38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68" name="Oval 39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69" name="Oval 39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70" name="Oval 39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36" name="Group 393"/>
              <p:cNvGrpSpPr>
                <a:grpSpLocks/>
              </p:cNvGrpSpPr>
              <p:nvPr/>
            </p:nvGrpSpPr>
            <p:grpSpPr bwMode="auto">
              <a:xfrm>
                <a:off x="2626" y="2124"/>
                <a:ext cx="250" cy="180"/>
                <a:chOff x="1898" y="1776"/>
                <a:chExt cx="250" cy="180"/>
              </a:xfrm>
            </p:grpSpPr>
            <p:sp>
              <p:nvSpPr>
                <p:cNvPr id="253" name="Oval 39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54" name="Oval 39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55" name="Oval 39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56" name="Oval 39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57" name="Oval 39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58" name="Oval 39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59" name="Oval 40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60" name="Oval 40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61" name="Oval 40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37" name="Group 403"/>
              <p:cNvGrpSpPr>
                <a:grpSpLocks/>
              </p:cNvGrpSpPr>
              <p:nvPr/>
            </p:nvGrpSpPr>
            <p:grpSpPr bwMode="auto">
              <a:xfrm>
                <a:off x="2636" y="1630"/>
                <a:ext cx="250" cy="180"/>
                <a:chOff x="1898" y="1776"/>
                <a:chExt cx="250" cy="180"/>
              </a:xfrm>
            </p:grpSpPr>
            <p:sp>
              <p:nvSpPr>
                <p:cNvPr id="244" name="Oval 40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45" name="Oval 40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46" name="Oval 40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47" name="Oval 40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48" name="Oval 40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49" name="Oval 40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50" name="Oval 41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51" name="Oval 41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52" name="Oval 41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38" name="Group 413"/>
              <p:cNvGrpSpPr>
                <a:grpSpLocks/>
              </p:cNvGrpSpPr>
              <p:nvPr/>
            </p:nvGrpSpPr>
            <p:grpSpPr bwMode="auto">
              <a:xfrm>
                <a:off x="2818" y="1630"/>
                <a:ext cx="250" cy="180"/>
                <a:chOff x="1898" y="1776"/>
                <a:chExt cx="250" cy="180"/>
              </a:xfrm>
            </p:grpSpPr>
            <p:sp>
              <p:nvSpPr>
                <p:cNvPr id="235" name="Oval 41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36" name="Oval 41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37" name="Oval 41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38" name="Oval 41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39" name="Oval 41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40" name="Oval 41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41" name="Oval 42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42" name="Oval 42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43" name="Oval 42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39" name="Group 423"/>
              <p:cNvGrpSpPr>
                <a:grpSpLocks/>
              </p:cNvGrpSpPr>
              <p:nvPr/>
            </p:nvGrpSpPr>
            <p:grpSpPr bwMode="auto">
              <a:xfrm>
                <a:off x="3002" y="1632"/>
                <a:ext cx="250" cy="180"/>
                <a:chOff x="1898" y="1776"/>
                <a:chExt cx="250" cy="180"/>
              </a:xfrm>
            </p:grpSpPr>
            <p:sp>
              <p:nvSpPr>
                <p:cNvPr id="226" name="Oval 42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27" name="Oval 42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28" name="Oval 42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29" name="Oval 42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30" name="Oval 42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31" name="Oval 42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32" name="Oval 43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33" name="Oval 43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34" name="Oval 43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40" name="Group 433"/>
              <p:cNvGrpSpPr>
                <a:grpSpLocks/>
              </p:cNvGrpSpPr>
              <p:nvPr/>
            </p:nvGrpSpPr>
            <p:grpSpPr bwMode="auto">
              <a:xfrm>
                <a:off x="2804" y="2124"/>
                <a:ext cx="250" cy="180"/>
                <a:chOff x="1898" y="1776"/>
                <a:chExt cx="250" cy="180"/>
              </a:xfrm>
            </p:grpSpPr>
            <p:sp>
              <p:nvSpPr>
                <p:cNvPr id="217" name="Oval 43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18" name="Oval 43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19" name="Oval 43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20" name="Oval 43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21" name="Oval 43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22" name="Oval 43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23" name="Oval 44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24" name="Oval 44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25" name="Oval 44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41" name="Group 443"/>
              <p:cNvGrpSpPr>
                <a:grpSpLocks/>
              </p:cNvGrpSpPr>
              <p:nvPr/>
            </p:nvGrpSpPr>
            <p:grpSpPr bwMode="auto">
              <a:xfrm>
                <a:off x="2762" y="1964"/>
                <a:ext cx="250" cy="180"/>
                <a:chOff x="1898" y="1776"/>
                <a:chExt cx="250" cy="180"/>
              </a:xfrm>
            </p:grpSpPr>
            <p:sp>
              <p:nvSpPr>
                <p:cNvPr id="208" name="Oval 44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09" name="Oval 44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10" name="Oval 44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11" name="Oval 44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12" name="Oval 44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13" name="Oval 44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14" name="Oval 45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15" name="Oval 45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16" name="Oval 45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42" name="Group 453"/>
              <p:cNvGrpSpPr>
                <a:grpSpLocks/>
              </p:cNvGrpSpPr>
              <p:nvPr/>
            </p:nvGrpSpPr>
            <p:grpSpPr bwMode="auto">
              <a:xfrm>
                <a:off x="2720" y="1796"/>
                <a:ext cx="250" cy="180"/>
                <a:chOff x="1898" y="1776"/>
                <a:chExt cx="250" cy="180"/>
              </a:xfrm>
            </p:grpSpPr>
            <p:sp>
              <p:nvSpPr>
                <p:cNvPr id="199" name="Oval 45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00" name="Oval 45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01" name="Oval 45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02" name="Oval 45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03" name="Oval 45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04" name="Oval 45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05" name="Oval 46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06" name="Oval 46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207" name="Oval 46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43" name="Group 463"/>
              <p:cNvGrpSpPr>
                <a:grpSpLocks/>
              </p:cNvGrpSpPr>
              <p:nvPr/>
            </p:nvGrpSpPr>
            <p:grpSpPr bwMode="auto">
              <a:xfrm>
                <a:off x="2988" y="2124"/>
                <a:ext cx="250" cy="180"/>
                <a:chOff x="1898" y="1776"/>
                <a:chExt cx="250" cy="180"/>
              </a:xfrm>
            </p:grpSpPr>
            <p:sp>
              <p:nvSpPr>
                <p:cNvPr id="190" name="Oval 46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91" name="Oval 46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92" name="Oval 46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93" name="Oval 46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94" name="Oval 46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95" name="Oval 46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96" name="Oval 47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97" name="Oval 47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98" name="Oval 47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44" name="Group 473"/>
              <p:cNvGrpSpPr>
                <a:grpSpLocks/>
              </p:cNvGrpSpPr>
              <p:nvPr/>
            </p:nvGrpSpPr>
            <p:grpSpPr bwMode="auto">
              <a:xfrm>
                <a:off x="2946" y="1962"/>
                <a:ext cx="250" cy="180"/>
                <a:chOff x="1898" y="1776"/>
                <a:chExt cx="250" cy="180"/>
              </a:xfrm>
            </p:grpSpPr>
            <p:sp>
              <p:nvSpPr>
                <p:cNvPr id="181" name="Oval 47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82" name="Oval 47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83" name="Oval 47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84" name="Oval 47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85" name="Oval 47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86" name="Oval 47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87" name="Oval 48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88" name="Oval 48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89" name="Oval 48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grpSp>
            <p:nvGrpSpPr>
              <p:cNvPr id="145" name="Group 483"/>
              <p:cNvGrpSpPr>
                <a:grpSpLocks/>
              </p:cNvGrpSpPr>
              <p:nvPr/>
            </p:nvGrpSpPr>
            <p:grpSpPr bwMode="auto">
              <a:xfrm>
                <a:off x="2904" y="1798"/>
                <a:ext cx="250" cy="180"/>
                <a:chOff x="1898" y="1776"/>
                <a:chExt cx="250" cy="180"/>
              </a:xfrm>
            </p:grpSpPr>
            <p:sp>
              <p:nvSpPr>
                <p:cNvPr id="172" name="Oval 484"/>
                <p:cNvSpPr>
                  <a:spLocks noChangeArrowheads="1"/>
                </p:cNvSpPr>
                <p:nvPr/>
              </p:nvSpPr>
              <p:spPr bwMode="auto">
                <a:xfrm>
                  <a:off x="1958"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73" name="Oval 485"/>
                <p:cNvSpPr>
                  <a:spLocks noChangeArrowheads="1"/>
                </p:cNvSpPr>
                <p:nvPr/>
              </p:nvSpPr>
              <p:spPr bwMode="auto">
                <a:xfrm>
                  <a:off x="202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74" name="Oval 486"/>
                <p:cNvSpPr>
                  <a:spLocks noChangeArrowheads="1"/>
                </p:cNvSpPr>
                <p:nvPr/>
              </p:nvSpPr>
              <p:spPr bwMode="auto">
                <a:xfrm>
                  <a:off x="2020" y="177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75" name="Oval 487"/>
                <p:cNvSpPr>
                  <a:spLocks noChangeArrowheads="1"/>
                </p:cNvSpPr>
                <p:nvPr/>
              </p:nvSpPr>
              <p:spPr bwMode="auto">
                <a:xfrm>
                  <a:off x="2052" y="18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76" name="Oval 488"/>
                <p:cNvSpPr>
                  <a:spLocks noChangeArrowheads="1"/>
                </p:cNvSpPr>
                <p:nvPr/>
              </p:nvSpPr>
              <p:spPr bwMode="auto">
                <a:xfrm>
                  <a:off x="1928"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77" name="Oval 489"/>
                <p:cNvSpPr>
                  <a:spLocks noChangeArrowheads="1"/>
                </p:cNvSpPr>
                <p:nvPr/>
              </p:nvSpPr>
              <p:spPr bwMode="auto">
                <a:xfrm>
                  <a:off x="1960" y="18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78" name="Oval 490"/>
                <p:cNvSpPr>
                  <a:spLocks noChangeArrowheads="1"/>
                </p:cNvSpPr>
                <p:nvPr/>
              </p:nvSpPr>
              <p:spPr bwMode="auto">
                <a:xfrm>
                  <a:off x="1990" y="18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79" name="Oval 491"/>
                <p:cNvSpPr>
                  <a:spLocks noChangeArrowheads="1"/>
                </p:cNvSpPr>
                <p:nvPr/>
              </p:nvSpPr>
              <p:spPr bwMode="auto">
                <a:xfrm>
                  <a:off x="1898" y="177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80" name="Oval 492"/>
                <p:cNvSpPr>
                  <a:spLocks noChangeArrowheads="1"/>
                </p:cNvSpPr>
                <p:nvPr/>
              </p:nvSpPr>
              <p:spPr bwMode="auto">
                <a:xfrm>
                  <a:off x="2084" y="189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sp>
            <p:nvSpPr>
              <p:cNvPr id="146" name="Oval 493"/>
              <p:cNvSpPr>
                <a:spLocks noChangeArrowheads="1"/>
              </p:cNvSpPr>
              <p:nvPr/>
            </p:nvSpPr>
            <p:spPr bwMode="auto">
              <a:xfrm>
                <a:off x="3148" y="180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47" name="Oval 494"/>
              <p:cNvSpPr>
                <a:spLocks noChangeArrowheads="1"/>
              </p:cNvSpPr>
              <p:nvPr/>
            </p:nvSpPr>
            <p:spPr bwMode="auto">
              <a:xfrm>
                <a:off x="3210" y="191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48" name="Oval 495"/>
              <p:cNvSpPr>
                <a:spLocks noChangeArrowheads="1"/>
              </p:cNvSpPr>
              <p:nvPr/>
            </p:nvSpPr>
            <p:spPr bwMode="auto">
              <a:xfrm>
                <a:off x="3210" y="180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49" name="Oval 496"/>
              <p:cNvSpPr>
                <a:spLocks noChangeArrowheads="1"/>
              </p:cNvSpPr>
              <p:nvPr/>
            </p:nvSpPr>
            <p:spPr bwMode="auto">
              <a:xfrm>
                <a:off x="3242" y="186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50" name="Oval 497"/>
              <p:cNvSpPr>
                <a:spLocks noChangeArrowheads="1"/>
              </p:cNvSpPr>
              <p:nvPr/>
            </p:nvSpPr>
            <p:spPr bwMode="auto">
              <a:xfrm>
                <a:off x="3118" y="185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51" name="Oval 498"/>
              <p:cNvSpPr>
                <a:spLocks noChangeArrowheads="1"/>
              </p:cNvSpPr>
              <p:nvPr/>
            </p:nvSpPr>
            <p:spPr bwMode="auto">
              <a:xfrm>
                <a:off x="3150" y="191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52" name="Oval 499"/>
              <p:cNvSpPr>
                <a:spLocks noChangeArrowheads="1"/>
              </p:cNvSpPr>
              <p:nvPr/>
            </p:nvSpPr>
            <p:spPr bwMode="auto">
              <a:xfrm>
                <a:off x="3180" y="185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53" name="Oval 500"/>
              <p:cNvSpPr>
                <a:spLocks noChangeArrowheads="1"/>
              </p:cNvSpPr>
              <p:nvPr/>
            </p:nvSpPr>
            <p:spPr bwMode="auto">
              <a:xfrm>
                <a:off x="3088" y="180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54" name="Oval 501"/>
              <p:cNvSpPr>
                <a:spLocks noChangeArrowheads="1"/>
              </p:cNvSpPr>
              <p:nvPr/>
            </p:nvSpPr>
            <p:spPr bwMode="auto">
              <a:xfrm>
                <a:off x="3126" y="196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55" name="Oval 502"/>
              <p:cNvSpPr>
                <a:spLocks noChangeArrowheads="1"/>
              </p:cNvSpPr>
              <p:nvPr/>
            </p:nvSpPr>
            <p:spPr bwMode="auto">
              <a:xfrm>
                <a:off x="3182" y="196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56" name="Oval 503"/>
              <p:cNvSpPr>
                <a:spLocks noChangeArrowheads="1"/>
              </p:cNvSpPr>
              <p:nvPr/>
            </p:nvSpPr>
            <p:spPr bwMode="auto">
              <a:xfrm>
                <a:off x="3158" y="202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57" name="Oval 504"/>
              <p:cNvSpPr>
                <a:spLocks noChangeArrowheads="1"/>
              </p:cNvSpPr>
              <p:nvPr/>
            </p:nvSpPr>
            <p:spPr bwMode="auto">
              <a:xfrm>
                <a:off x="3220" y="168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58" name="Oval 505"/>
              <p:cNvSpPr>
                <a:spLocks noChangeArrowheads="1"/>
              </p:cNvSpPr>
              <p:nvPr/>
            </p:nvSpPr>
            <p:spPr bwMode="auto">
              <a:xfrm>
                <a:off x="3186" y="163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59" name="Oval 506"/>
              <p:cNvSpPr>
                <a:spLocks noChangeArrowheads="1"/>
              </p:cNvSpPr>
              <p:nvPr/>
            </p:nvSpPr>
            <p:spPr bwMode="auto">
              <a:xfrm>
                <a:off x="3192" y="207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60" name="Oval 507"/>
              <p:cNvSpPr>
                <a:spLocks noChangeArrowheads="1"/>
              </p:cNvSpPr>
              <p:nvPr/>
            </p:nvSpPr>
            <p:spPr bwMode="auto">
              <a:xfrm>
                <a:off x="3202" y="218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61" name="Oval 508"/>
              <p:cNvSpPr>
                <a:spLocks noChangeArrowheads="1"/>
              </p:cNvSpPr>
              <p:nvPr/>
            </p:nvSpPr>
            <p:spPr bwMode="auto">
              <a:xfrm>
                <a:off x="3168" y="212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62" name="Oval 509"/>
              <p:cNvSpPr>
                <a:spLocks noChangeArrowheads="1"/>
              </p:cNvSpPr>
              <p:nvPr/>
            </p:nvSpPr>
            <p:spPr bwMode="auto">
              <a:xfrm>
                <a:off x="3218" y="201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63" name="Oval 510"/>
              <p:cNvSpPr>
                <a:spLocks noChangeArrowheads="1"/>
              </p:cNvSpPr>
              <p:nvPr/>
            </p:nvSpPr>
            <p:spPr bwMode="auto">
              <a:xfrm>
                <a:off x="3226" y="2238"/>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64" name="Oval 511"/>
              <p:cNvSpPr>
                <a:spLocks noChangeArrowheads="1"/>
              </p:cNvSpPr>
              <p:nvPr/>
            </p:nvSpPr>
            <p:spPr bwMode="auto">
              <a:xfrm>
                <a:off x="3224" y="212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65" name="Oval 512"/>
              <p:cNvSpPr>
                <a:spLocks noChangeArrowheads="1"/>
              </p:cNvSpPr>
              <p:nvPr/>
            </p:nvSpPr>
            <p:spPr bwMode="auto">
              <a:xfrm>
                <a:off x="1614" y="1636"/>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66" name="Oval 513"/>
              <p:cNvSpPr>
                <a:spLocks noChangeArrowheads="1"/>
              </p:cNvSpPr>
              <p:nvPr/>
            </p:nvSpPr>
            <p:spPr bwMode="auto">
              <a:xfrm>
                <a:off x="1582" y="224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67" name="Oval 514"/>
              <p:cNvSpPr>
                <a:spLocks noChangeArrowheads="1"/>
              </p:cNvSpPr>
              <p:nvPr/>
            </p:nvSpPr>
            <p:spPr bwMode="auto">
              <a:xfrm>
                <a:off x="1404" y="224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68" name="Oval 515"/>
              <p:cNvSpPr>
                <a:spLocks noChangeArrowheads="1"/>
              </p:cNvSpPr>
              <p:nvPr/>
            </p:nvSpPr>
            <p:spPr bwMode="auto">
              <a:xfrm>
                <a:off x="1638" y="224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69" name="Oval 516"/>
              <p:cNvSpPr>
                <a:spLocks noChangeArrowheads="1"/>
              </p:cNvSpPr>
              <p:nvPr/>
            </p:nvSpPr>
            <p:spPr bwMode="auto">
              <a:xfrm>
                <a:off x="1696" y="2242"/>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70" name="Oval 517"/>
              <p:cNvSpPr>
                <a:spLocks noChangeArrowheads="1"/>
              </p:cNvSpPr>
              <p:nvPr/>
            </p:nvSpPr>
            <p:spPr bwMode="auto">
              <a:xfrm>
                <a:off x="1614" y="2194"/>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sp>
            <p:nvSpPr>
              <p:cNvPr id="171" name="Oval 518"/>
              <p:cNvSpPr>
                <a:spLocks noChangeArrowheads="1"/>
              </p:cNvSpPr>
              <p:nvPr/>
            </p:nvSpPr>
            <p:spPr bwMode="auto">
              <a:xfrm>
                <a:off x="1674" y="2190"/>
                <a:ext cx="64" cy="64"/>
              </a:xfrm>
              <a:prstGeom prst="ellipse">
                <a:avLst/>
              </a:prstGeom>
              <a:solidFill>
                <a:schemeClr val="folHlink"/>
              </a:solidFill>
              <a:ln w="19050">
                <a:solidFill>
                  <a:srgbClr val="FF3300"/>
                </a:solidFill>
                <a:round/>
                <a:headEnd/>
                <a:tailEnd/>
              </a:ln>
              <a:effectLst/>
            </p:spPr>
            <p:txBody>
              <a:bodyPr wrap="none" anchor="ctr"/>
              <a:lstStyle/>
              <a:p>
                <a:endParaRPr lang="en-US"/>
              </a:p>
            </p:txBody>
          </p:sp>
        </p:grpSp>
        <p:sp>
          <p:nvSpPr>
            <p:cNvPr id="42" name="Line 520"/>
            <p:cNvSpPr>
              <a:spLocks noChangeShapeType="1"/>
            </p:cNvSpPr>
            <p:nvPr/>
          </p:nvSpPr>
          <p:spPr bwMode="auto">
            <a:xfrm>
              <a:off x="366" y="2032"/>
              <a:ext cx="306" cy="0"/>
            </a:xfrm>
            <a:prstGeom prst="line">
              <a:avLst/>
            </a:prstGeom>
            <a:noFill/>
            <a:ln w="19050">
              <a:solidFill>
                <a:srgbClr val="FF3300"/>
              </a:solidFill>
              <a:round/>
              <a:headEnd/>
              <a:tailEnd/>
            </a:ln>
            <a:effectLst/>
          </p:spPr>
          <p:txBody>
            <a:bodyPr wrap="none"/>
            <a:lstStyle/>
            <a:p>
              <a:endParaRPr lang="en-US"/>
            </a:p>
          </p:txBody>
        </p:sp>
        <p:sp>
          <p:nvSpPr>
            <p:cNvPr id="43" name="Line 521"/>
            <p:cNvSpPr>
              <a:spLocks noChangeShapeType="1"/>
            </p:cNvSpPr>
            <p:nvPr/>
          </p:nvSpPr>
          <p:spPr bwMode="auto">
            <a:xfrm>
              <a:off x="366" y="1354"/>
              <a:ext cx="306" cy="0"/>
            </a:xfrm>
            <a:prstGeom prst="line">
              <a:avLst/>
            </a:prstGeom>
            <a:noFill/>
            <a:ln w="19050">
              <a:solidFill>
                <a:srgbClr val="FF3300"/>
              </a:solidFill>
              <a:round/>
              <a:headEnd/>
              <a:tailEnd/>
            </a:ln>
            <a:effectLst/>
          </p:spPr>
          <p:txBody>
            <a:bodyPr wrap="none"/>
            <a:lstStyle/>
            <a:p>
              <a:endParaRPr lang="en-US"/>
            </a:p>
          </p:txBody>
        </p:sp>
        <p:sp>
          <p:nvSpPr>
            <p:cNvPr id="44" name="Text Box 522"/>
            <p:cNvSpPr txBox="1">
              <a:spLocks noChangeArrowheads="1"/>
            </p:cNvSpPr>
            <p:nvPr/>
          </p:nvSpPr>
          <p:spPr bwMode="auto">
            <a:xfrm>
              <a:off x="180" y="1568"/>
              <a:ext cx="594" cy="233"/>
            </a:xfrm>
            <a:prstGeom prst="rect">
              <a:avLst/>
            </a:prstGeom>
            <a:noFill/>
            <a:ln w="19050" algn="ctr">
              <a:solidFill>
                <a:schemeClr val="tx1"/>
              </a:solidFill>
              <a:miter lim="800000"/>
              <a:headEnd/>
              <a:tailEnd/>
            </a:ln>
            <a:effectLst/>
          </p:spPr>
          <p:txBody>
            <a:bodyPr wrap="square">
              <a:spAutoFit/>
            </a:bodyPr>
            <a:lstStyle/>
            <a:p>
              <a:pPr>
                <a:spcBef>
                  <a:spcPct val="50000"/>
                </a:spcBef>
              </a:pPr>
              <a:r>
                <a:rPr lang="en-US" dirty="0">
                  <a:solidFill>
                    <a:srgbClr val="FF9933"/>
                  </a:solidFill>
                  <a:latin typeface="Tahoma" pitchFamily="34" charset="0"/>
                </a:rPr>
                <a:t>75 </a:t>
              </a:r>
              <a:r>
                <a:rPr lang="en-US" dirty="0">
                  <a:solidFill>
                    <a:srgbClr val="FF9933"/>
                  </a:solidFill>
                  <a:latin typeface="Symbol" pitchFamily="18" charset="2"/>
                </a:rPr>
                <a:t>m</a:t>
              </a:r>
              <a:r>
                <a:rPr lang="en-US" dirty="0">
                  <a:solidFill>
                    <a:srgbClr val="FF9933"/>
                  </a:solidFill>
                  <a:latin typeface="Tahoma" pitchFamily="34" charset="0"/>
                </a:rPr>
                <a:t>m</a:t>
              </a:r>
            </a:p>
          </p:txBody>
        </p:sp>
        <p:sp>
          <p:nvSpPr>
            <p:cNvPr id="45" name="Line 523"/>
            <p:cNvSpPr>
              <a:spLocks noChangeShapeType="1"/>
            </p:cNvSpPr>
            <p:nvPr/>
          </p:nvSpPr>
          <p:spPr bwMode="auto">
            <a:xfrm flipV="1">
              <a:off x="504" y="1354"/>
              <a:ext cx="0" cy="192"/>
            </a:xfrm>
            <a:prstGeom prst="line">
              <a:avLst/>
            </a:prstGeom>
            <a:noFill/>
            <a:ln w="19050">
              <a:solidFill>
                <a:srgbClr val="FF3300"/>
              </a:solidFill>
              <a:round/>
              <a:headEnd/>
              <a:tailEnd type="arrow" w="lg" len="sm"/>
            </a:ln>
            <a:effectLst/>
          </p:spPr>
          <p:txBody>
            <a:bodyPr wrap="none"/>
            <a:lstStyle/>
            <a:p>
              <a:endParaRPr lang="en-US"/>
            </a:p>
          </p:txBody>
        </p:sp>
        <p:sp>
          <p:nvSpPr>
            <p:cNvPr id="46" name="Line 524"/>
            <p:cNvSpPr>
              <a:spLocks noChangeShapeType="1"/>
            </p:cNvSpPr>
            <p:nvPr/>
          </p:nvSpPr>
          <p:spPr bwMode="auto">
            <a:xfrm>
              <a:off x="504" y="1802"/>
              <a:ext cx="0" cy="225"/>
            </a:xfrm>
            <a:prstGeom prst="line">
              <a:avLst/>
            </a:prstGeom>
            <a:noFill/>
            <a:ln w="19050">
              <a:solidFill>
                <a:srgbClr val="FF3300"/>
              </a:solidFill>
              <a:round/>
              <a:headEnd/>
              <a:tailEnd type="arrow" w="lg" len="sm"/>
            </a:ln>
            <a:effectLst/>
          </p:spPr>
          <p:txBody>
            <a:bodyPr wrap="none"/>
            <a:lstStyle/>
            <a:p>
              <a:endParaRPr lang="en-US"/>
            </a:p>
          </p:txBody>
        </p:sp>
        <p:sp>
          <p:nvSpPr>
            <p:cNvPr id="47" name="Text Box 525"/>
            <p:cNvSpPr txBox="1">
              <a:spLocks noChangeArrowheads="1"/>
            </p:cNvSpPr>
            <p:nvPr/>
          </p:nvSpPr>
          <p:spPr bwMode="auto">
            <a:xfrm>
              <a:off x="4806" y="2248"/>
              <a:ext cx="909" cy="233"/>
            </a:xfrm>
            <a:prstGeom prst="rect">
              <a:avLst/>
            </a:prstGeom>
            <a:noFill/>
            <a:ln w="19050" algn="ctr">
              <a:solidFill>
                <a:schemeClr val="tx1"/>
              </a:solidFill>
              <a:miter lim="800000"/>
              <a:headEnd/>
              <a:tailEnd/>
            </a:ln>
            <a:effectLst/>
          </p:spPr>
          <p:txBody>
            <a:bodyPr wrap="square">
              <a:spAutoFit/>
            </a:bodyPr>
            <a:lstStyle/>
            <a:p>
              <a:pPr>
                <a:spcBef>
                  <a:spcPct val="50000"/>
                </a:spcBef>
              </a:pPr>
              <a:r>
                <a:rPr lang="en-US" dirty="0">
                  <a:solidFill>
                    <a:srgbClr val="FF9933"/>
                  </a:solidFill>
                  <a:latin typeface="Tahoma" pitchFamily="34" charset="0"/>
                </a:rPr>
                <a:t>120 </a:t>
              </a:r>
              <a:r>
                <a:rPr lang="en-US" dirty="0">
                  <a:solidFill>
                    <a:srgbClr val="FF9933"/>
                  </a:solidFill>
                  <a:latin typeface="Times New Roman" pitchFamily="18" charset="0"/>
                  <a:cs typeface="Times New Roman" pitchFamily="18" charset="0"/>
                </a:rPr>
                <a:t>Å </a:t>
              </a:r>
              <a:r>
                <a:rPr lang="en-US" dirty="0">
                  <a:solidFill>
                    <a:srgbClr val="FF9933"/>
                  </a:solidFill>
                  <a:latin typeface="Tahoma" pitchFamily="34" charset="0"/>
                  <a:cs typeface="Times New Roman" pitchFamily="18" charset="0"/>
                </a:rPr>
                <a:t>pores</a:t>
              </a:r>
            </a:p>
          </p:txBody>
        </p:sp>
        <p:sp>
          <p:nvSpPr>
            <p:cNvPr id="48" name="Line 526"/>
            <p:cNvSpPr>
              <a:spLocks noChangeShapeType="1"/>
            </p:cNvSpPr>
            <p:nvPr/>
          </p:nvSpPr>
          <p:spPr bwMode="auto">
            <a:xfrm flipH="1" flipV="1">
              <a:off x="4800" y="1786"/>
              <a:ext cx="192" cy="468"/>
            </a:xfrm>
            <a:prstGeom prst="line">
              <a:avLst/>
            </a:prstGeom>
            <a:noFill/>
            <a:ln w="19050">
              <a:solidFill>
                <a:srgbClr val="FF3300"/>
              </a:solidFill>
              <a:round/>
              <a:headEnd/>
              <a:tailEnd type="stealth" w="lg" len="med"/>
            </a:ln>
            <a:effectLst/>
          </p:spPr>
          <p:txBody>
            <a:bodyPr wrap="none"/>
            <a:lstStyle/>
            <a:p>
              <a:endParaRPr lang="en-US"/>
            </a:p>
          </p:txBody>
        </p:sp>
        <p:sp>
          <p:nvSpPr>
            <p:cNvPr id="49" name="Line 527"/>
            <p:cNvSpPr>
              <a:spLocks noChangeShapeType="1"/>
            </p:cNvSpPr>
            <p:nvPr/>
          </p:nvSpPr>
          <p:spPr bwMode="auto">
            <a:xfrm flipH="1" flipV="1">
              <a:off x="4644" y="2104"/>
              <a:ext cx="246" cy="174"/>
            </a:xfrm>
            <a:prstGeom prst="line">
              <a:avLst/>
            </a:prstGeom>
            <a:noFill/>
            <a:ln w="19050">
              <a:solidFill>
                <a:srgbClr val="FF3300"/>
              </a:solidFill>
              <a:round/>
              <a:headEnd/>
              <a:tailEnd type="stealth" w="lg" len="med"/>
            </a:ln>
            <a:effectLst/>
          </p:spPr>
          <p:txBody>
            <a:bodyPr wrap="none"/>
            <a:lstStyle/>
            <a:p>
              <a:endParaRPr lang="en-US"/>
            </a:p>
          </p:txBody>
        </p:sp>
        <p:sp>
          <p:nvSpPr>
            <p:cNvPr id="50" name="Freeform 528"/>
            <p:cNvSpPr>
              <a:spLocks/>
            </p:cNvSpPr>
            <p:nvPr/>
          </p:nvSpPr>
          <p:spPr bwMode="auto">
            <a:xfrm>
              <a:off x="3324" y="1240"/>
              <a:ext cx="828" cy="330"/>
            </a:xfrm>
            <a:custGeom>
              <a:avLst/>
              <a:gdLst/>
              <a:ahLst/>
              <a:cxnLst>
                <a:cxn ang="0">
                  <a:pos x="0" y="330"/>
                </a:cxn>
                <a:cxn ang="0">
                  <a:pos x="258" y="300"/>
                </a:cxn>
                <a:cxn ang="0">
                  <a:pos x="570" y="210"/>
                </a:cxn>
                <a:cxn ang="0">
                  <a:pos x="828" y="0"/>
                </a:cxn>
              </a:cxnLst>
              <a:rect l="0" t="0" r="r" b="b"/>
              <a:pathLst>
                <a:path w="828" h="330">
                  <a:moveTo>
                    <a:pt x="0" y="330"/>
                  </a:moveTo>
                  <a:cubicBezTo>
                    <a:pt x="81" y="325"/>
                    <a:pt x="163" y="320"/>
                    <a:pt x="258" y="300"/>
                  </a:cubicBezTo>
                  <a:cubicBezTo>
                    <a:pt x="353" y="280"/>
                    <a:pt x="475" y="260"/>
                    <a:pt x="570" y="210"/>
                  </a:cubicBezTo>
                  <a:cubicBezTo>
                    <a:pt x="665" y="160"/>
                    <a:pt x="746" y="80"/>
                    <a:pt x="828" y="0"/>
                  </a:cubicBezTo>
                </a:path>
              </a:pathLst>
            </a:custGeom>
            <a:noFill/>
            <a:ln w="19050" cap="flat" cmpd="sng">
              <a:solidFill>
                <a:srgbClr val="FF3300"/>
              </a:solidFill>
              <a:prstDash val="solid"/>
              <a:round/>
              <a:headEnd type="none" w="med" len="med"/>
              <a:tailEnd type="none" w="med" len="med"/>
            </a:ln>
            <a:effectLst/>
          </p:spPr>
          <p:txBody>
            <a:bodyPr wrap="none"/>
            <a:lstStyle/>
            <a:p>
              <a:endParaRPr lang="en-US"/>
            </a:p>
          </p:txBody>
        </p:sp>
        <p:sp>
          <p:nvSpPr>
            <p:cNvPr id="51" name="Freeform 529"/>
            <p:cNvSpPr>
              <a:spLocks/>
            </p:cNvSpPr>
            <p:nvPr/>
          </p:nvSpPr>
          <p:spPr bwMode="auto">
            <a:xfrm>
              <a:off x="3324" y="1648"/>
              <a:ext cx="792" cy="282"/>
            </a:xfrm>
            <a:custGeom>
              <a:avLst/>
              <a:gdLst/>
              <a:ahLst/>
              <a:cxnLst>
                <a:cxn ang="0">
                  <a:pos x="0" y="0"/>
                </a:cxn>
                <a:cxn ang="0">
                  <a:pos x="180" y="12"/>
                </a:cxn>
                <a:cxn ang="0">
                  <a:pos x="372" y="48"/>
                </a:cxn>
                <a:cxn ang="0">
                  <a:pos x="570" y="114"/>
                </a:cxn>
                <a:cxn ang="0">
                  <a:pos x="792" y="282"/>
                </a:cxn>
              </a:cxnLst>
              <a:rect l="0" t="0" r="r" b="b"/>
              <a:pathLst>
                <a:path w="792" h="282">
                  <a:moveTo>
                    <a:pt x="0" y="0"/>
                  </a:moveTo>
                  <a:cubicBezTo>
                    <a:pt x="59" y="2"/>
                    <a:pt x="118" y="4"/>
                    <a:pt x="180" y="12"/>
                  </a:cubicBezTo>
                  <a:cubicBezTo>
                    <a:pt x="242" y="20"/>
                    <a:pt x="307" y="31"/>
                    <a:pt x="372" y="48"/>
                  </a:cubicBezTo>
                  <a:cubicBezTo>
                    <a:pt x="437" y="65"/>
                    <a:pt x="500" y="75"/>
                    <a:pt x="570" y="114"/>
                  </a:cubicBezTo>
                  <a:cubicBezTo>
                    <a:pt x="640" y="153"/>
                    <a:pt x="716" y="217"/>
                    <a:pt x="792" y="282"/>
                  </a:cubicBezTo>
                </a:path>
              </a:pathLst>
            </a:custGeom>
            <a:noFill/>
            <a:ln w="19050" cap="flat" cmpd="sng">
              <a:solidFill>
                <a:srgbClr val="FF3300"/>
              </a:solidFill>
              <a:prstDash val="solid"/>
              <a:round/>
              <a:headEnd type="none" w="med" len="med"/>
              <a:tailEnd type="none" w="med" len="med"/>
            </a:ln>
            <a:effectLst/>
          </p:spPr>
          <p:txBody>
            <a:bodyPr wrap="none"/>
            <a:lstStyle/>
            <a:p>
              <a:endParaRPr lang="en-US"/>
            </a:p>
          </p:txBody>
        </p:sp>
        <p:sp>
          <p:nvSpPr>
            <p:cNvPr id="52" name="Oval 530"/>
            <p:cNvSpPr>
              <a:spLocks noChangeArrowheads="1"/>
            </p:cNvSpPr>
            <p:nvPr/>
          </p:nvSpPr>
          <p:spPr bwMode="auto">
            <a:xfrm>
              <a:off x="3246" y="1558"/>
              <a:ext cx="96" cy="102"/>
            </a:xfrm>
            <a:prstGeom prst="ellipse">
              <a:avLst/>
            </a:prstGeom>
            <a:noFill/>
            <a:ln w="19050" algn="ctr">
              <a:solidFill>
                <a:srgbClr val="FF3300"/>
              </a:solidFill>
              <a:round/>
              <a:headEnd/>
              <a:tailEnd/>
            </a:ln>
            <a:effectLst/>
          </p:spPr>
          <p:txBody>
            <a:bodyPr wrap="none" anchor="ctr"/>
            <a:lstStyle/>
            <a:p>
              <a:endParaRPr lang="en-US"/>
            </a:p>
          </p:txBody>
        </p:sp>
      </p:grpSp>
      <p:sp>
        <p:nvSpPr>
          <p:cNvPr id="551" name="Line 15"/>
          <p:cNvSpPr>
            <a:spLocks noChangeShapeType="1"/>
          </p:cNvSpPr>
          <p:nvPr/>
        </p:nvSpPr>
        <p:spPr bwMode="auto">
          <a:xfrm rot="16200000">
            <a:off x="1340683" y="6043632"/>
            <a:ext cx="485775" cy="0"/>
          </a:xfrm>
          <a:prstGeom prst="line">
            <a:avLst/>
          </a:prstGeom>
          <a:noFill/>
          <a:ln w="19050">
            <a:solidFill>
              <a:srgbClr val="FF3300"/>
            </a:solidFill>
            <a:round/>
            <a:headEnd/>
            <a:tailEnd/>
          </a:ln>
          <a:effectLst/>
        </p:spPr>
        <p:txBody>
          <a:bodyPr wrap="none"/>
          <a:lstStyle/>
          <a:p>
            <a:endParaRPr lang="en-US"/>
          </a:p>
        </p:txBody>
      </p:sp>
      <p:sp>
        <p:nvSpPr>
          <p:cNvPr id="552" name="Line 16"/>
          <p:cNvSpPr>
            <a:spLocks noChangeShapeType="1"/>
          </p:cNvSpPr>
          <p:nvPr/>
        </p:nvSpPr>
        <p:spPr bwMode="auto">
          <a:xfrm rot="16200000">
            <a:off x="4972116" y="6032251"/>
            <a:ext cx="485775" cy="0"/>
          </a:xfrm>
          <a:prstGeom prst="line">
            <a:avLst/>
          </a:prstGeom>
          <a:noFill/>
          <a:ln w="19050">
            <a:solidFill>
              <a:srgbClr val="FF3300"/>
            </a:solidFill>
            <a:round/>
            <a:headEnd/>
            <a:tailEnd/>
          </a:ln>
          <a:effectLst/>
        </p:spPr>
        <p:txBody>
          <a:bodyPr wrap="none"/>
          <a:lstStyle/>
          <a:p>
            <a:endParaRPr lang="en-US"/>
          </a:p>
        </p:txBody>
      </p:sp>
      <p:sp>
        <p:nvSpPr>
          <p:cNvPr id="553" name="Text Box 17"/>
          <p:cNvSpPr txBox="1">
            <a:spLocks noChangeArrowheads="1"/>
          </p:cNvSpPr>
          <p:nvPr/>
        </p:nvSpPr>
        <p:spPr bwMode="auto">
          <a:xfrm>
            <a:off x="2857549" y="5841928"/>
            <a:ext cx="942975" cy="366713"/>
          </a:xfrm>
          <a:prstGeom prst="rect">
            <a:avLst/>
          </a:prstGeom>
          <a:noFill/>
          <a:ln w="19050" algn="ctr">
            <a:solidFill>
              <a:schemeClr val="tx1"/>
            </a:solidFill>
            <a:miter lim="800000"/>
            <a:headEnd/>
            <a:tailEnd/>
          </a:ln>
          <a:effectLst/>
        </p:spPr>
        <p:txBody>
          <a:bodyPr>
            <a:spAutoFit/>
          </a:bodyPr>
          <a:lstStyle/>
          <a:p>
            <a:pPr>
              <a:spcBef>
                <a:spcPct val="50000"/>
              </a:spcBef>
            </a:pPr>
            <a:r>
              <a:rPr lang="en-US" dirty="0">
                <a:solidFill>
                  <a:srgbClr val="FF9933"/>
                </a:solidFill>
                <a:latin typeface="Tahoma" pitchFamily="34" charset="0"/>
              </a:rPr>
              <a:t>10 cm</a:t>
            </a:r>
          </a:p>
        </p:txBody>
      </p:sp>
      <p:sp>
        <p:nvSpPr>
          <p:cNvPr id="554" name="Line 18"/>
          <p:cNvSpPr>
            <a:spLocks noChangeShapeType="1"/>
          </p:cNvSpPr>
          <p:nvPr/>
        </p:nvSpPr>
        <p:spPr bwMode="auto">
          <a:xfrm rot="16200000" flipH="1" flipV="1">
            <a:off x="4536311" y="5362620"/>
            <a:ext cx="0" cy="1357261"/>
          </a:xfrm>
          <a:prstGeom prst="line">
            <a:avLst/>
          </a:prstGeom>
          <a:noFill/>
          <a:ln w="19050">
            <a:solidFill>
              <a:srgbClr val="FF3300"/>
            </a:solidFill>
            <a:round/>
            <a:headEnd/>
            <a:tailEnd type="arrow" w="lg" len="sm"/>
          </a:ln>
          <a:effectLst/>
        </p:spPr>
        <p:txBody>
          <a:bodyPr wrap="none"/>
          <a:lstStyle/>
          <a:p>
            <a:endParaRPr lang="en-US"/>
          </a:p>
        </p:txBody>
      </p:sp>
      <p:sp>
        <p:nvSpPr>
          <p:cNvPr id="555" name="Line 19"/>
          <p:cNvSpPr>
            <a:spLocks noChangeShapeType="1"/>
          </p:cNvSpPr>
          <p:nvPr/>
        </p:nvSpPr>
        <p:spPr bwMode="auto">
          <a:xfrm rot="16200000" flipH="1">
            <a:off x="2223597" y="5441166"/>
            <a:ext cx="4" cy="1200166"/>
          </a:xfrm>
          <a:prstGeom prst="line">
            <a:avLst/>
          </a:prstGeom>
          <a:noFill/>
          <a:ln w="19050">
            <a:solidFill>
              <a:srgbClr val="FF3300"/>
            </a:solidFill>
            <a:round/>
            <a:headEnd/>
            <a:tailEnd type="arrow" w="lg" len="sm"/>
          </a:ln>
          <a:effectLst/>
        </p:spPr>
        <p:txBody>
          <a:bodyPr wrap="none"/>
          <a:lstStyle/>
          <a:p>
            <a:endParaRPr lang="en-US"/>
          </a:p>
        </p:txBody>
      </p:sp>
    </p:spTree>
    <p:extLst>
      <p:ext uri="{BB962C8B-B14F-4D97-AF65-F5344CB8AC3E}">
        <p14:creationId xmlns:p14="http://schemas.microsoft.com/office/powerpoint/2010/main" val="2780615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6"/>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4" name="Rectangle 19"/>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5" name="Rectangle 5"/>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6" name="Rectangle 25"/>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7" name="Rectangle 28"/>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8" name="Rectangle 31"/>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89" name="Rectangle 34"/>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90" name="Rectangle 37"/>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sp>
        <p:nvSpPr>
          <p:cNvPr id="20491" name="Rectangle 40"/>
          <p:cNvSpPr>
            <a:spLocks noChangeArrowheads="1"/>
          </p:cNvSpPr>
          <p:nvPr/>
        </p:nvSpPr>
        <p:spPr bwMode="auto">
          <a:xfrm>
            <a:off x="1809750" y="715785"/>
            <a:ext cx="3086100" cy="0"/>
          </a:xfrm>
          <a:prstGeom prst="rect">
            <a:avLst/>
          </a:prstGeom>
          <a:noFill/>
          <a:ln w="9525">
            <a:noFill/>
            <a:miter lim="800000"/>
            <a:headEnd/>
            <a:tailEnd/>
          </a:ln>
        </p:spPr>
        <p:txBody>
          <a:bodyPr wrap="none" anchor="ctr">
            <a:spAutoFit/>
          </a:bodyPr>
          <a:lstStyle/>
          <a:p>
            <a:endParaRPr lang="zh-CN" altLang="en-US">
              <a:latin typeface="Calibri" pitchFamily="34" charset="0"/>
              <a:ea typeface="宋体"/>
              <a:cs typeface="宋体"/>
            </a:endParaRPr>
          </a:p>
        </p:txBody>
      </p:sp>
      <p:cxnSp>
        <p:nvCxnSpPr>
          <p:cNvPr id="14" name="Straight Connector 13"/>
          <p:cNvCxnSpPr>
            <a:cxnSpLocks noChangeShapeType="1"/>
          </p:cNvCxnSpPr>
          <p:nvPr/>
        </p:nvCxnSpPr>
        <p:spPr bwMode="auto">
          <a:xfrm>
            <a:off x="200025" y="867657"/>
            <a:ext cx="8686800" cy="1587"/>
          </a:xfrm>
          <a:prstGeom prst="line">
            <a:avLst/>
          </a:prstGeom>
          <a:noFill/>
          <a:ln w="82550" cmpd="thickThin">
            <a:solidFill>
              <a:srgbClr val="0070C0"/>
            </a:solidFill>
            <a:round/>
            <a:headEnd/>
            <a:tailEnd/>
          </a:ln>
          <a:effectLst>
            <a:outerShdw blurRad="63500" dist="38100" dir="2700000" algn="tl" rotWithShape="0">
              <a:srgbClr val="000000">
                <a:alpha val="39999"/>
              </a:srgbClr>
            </a:outerShdw>
          </a:effectLst>
        </p:spPr>
      </p:cxnSp>
      <p:sp>
        <p:nvSpPr>
          <p:cNvPr id="19" name="Rectangle 2"/>
          <p:cNvSpPr txBox="1">
            <a:spLocks noChangeArrowheads="1"/>
          </p:cNvSpPr>
          <p:nvPr/>
        </p:nvSpPr>
        <p:spPr bwMode="auto">
          <a:xfrm>
            <a:off x="251012" y="76200"/>
            <a:ext cx="8534400" cy="838200"/>
          </a:xfrm>
          <a:prstGeom prst="rect">
            <a:avLst/>
          </a:prstGeom>
          <a:noFill/>
          <a:ln w="9525">
            <a:noFill/>
            <a:miter lim="800000"/>
            <a:headEnd/>
            <a:tailEnd/>
          </a:ln>
          <a:effectLst/>
        </p:spPr>
        <p:txBody>
          <a:bodyPr anchor="ctr"/>
          <a:lstStyle/>
          <a:p>
            <a:pPr algn="ctr"/>
            <a:r>
              <a:rPr lang="en-US" altLang="zh-CN" sz="3600" b="1" dirty="0">
                <a:effectLst>
                  <a:outerShdw blurRad="38100" dist="38100" dir="2700000" algn="tl">
                    <a:srgbClr val="C0C0C0"/>
                  </a:outerShdw>
                </a:effectLst>
                <a:latin typeface="Calibri" pitchFamily="34" charset="0"/>
                <a:ea typeface="SimHei" pitchFamily="49" charset="-122"/>
              </a:rPr>
              <a:t>Surface chemistry</a:t>
            </a:r>
            <a:endParaRPr lang="zh-CN" altLang="en-US" sz="3600" b="1" dirty="0">
              <a:effectLst>
                <a:outerShdw blurRad="38100" dist="38100" dir="2700000" algn="tl">
                  <a:srgbClr val="C0C0C0"/>
                </a:outerShdw>
              </a:effectLst>
              <a:latin typeface="Calibri" pitchFamily="34" charset="0"/>
              <a:ea typeface="SimHei" pitchFamily="49" charset="-122"/>
            </a:endParaRPr>
          </a:p>
        </p:txBody>
      </p:sp>
      <p:pic>
        <p:nvPicPr>
          <p:cNvPr id="136193" name="Picture 1"/>
          <p:cNvPicPr>
            <a:picLocks noChangeAspect="1" noChangeArrowheads="1"/>
          </p:cNvPicPr>
          <p:nvPr/>
        </p:nvPicPr>
        <p:blipFill>
          <a:blip r:embed="rId3" cstate="print"/>
          <a:srcRect r="84096"/>
          <a:stretch>
            <a:fillRect/>
          </a:stretch>
        </p:blipFill>
        <p:spPr bwMode="auto">
          <a:xfrm>
            <a:off x="4786314" y="1428736"/>
            <a:ext cx="1357322" cy="3857625"/>
          </a:xfrm>
          <a:prstGeom prst="rect">
            <a:avLst/>
          </a:prstGeom>
          <a:noFill/>
          <a:ln w="9525">
            <a:noFill/>
            <a:miter lim="800000"/>
            <a:headEnd/>
            <a:tailEnd/>
          </a:ln>
        </p:spPr>
      </p:pic>
      <p:sp>
        <p:nvSpPr>
          <p:cNvPr id="21" name="TextBox 20"/>
          <p:cNvSpPr txBox="1"/>
          <p:nvPr/>
        </p:nvSpPr>
        <p:spPr>
          <a:xfrm>
            <a:off x="4798989" y="5192372"/>
            <a:ext cx="1487523" cy="369332"/>
          </a:xfrm>
          <a:prstGeom prst="rect">
            <a:avLst/>
          </a:prstGeom>
          <a:noFill/>
        </p:spPr>
        <p:txBody>
          <a:bodyPr wrap="none" rtlCol="0">
            <a:spAutoFit/>
          </a:bodyPr>
          <a:lstStyle/>
          <a:p>
            <a:r>
              <a:rPr lang="en-US" b="1" dirty="0"/>
              <a:t>Size exclusion</a:t>
            </a:r>
          </a:p>
        </p:txBody>
      </p:sp>
      <p:sp>
        <p:nvSpPr>
          <p:cNvPr id="23" name="TextBox 22"/>
          <p:cNvSpPr txBox="1"/>
          <p:nvPr/>
        </p:nvSpPr>
        <p:spPr>
          <a:xfrm>
            <a:off x="3071802" y="5192372"/>
            <a:ext cx="1436419" cy="369332"/>
          </a:xfrm>
          <a:prstGeom prst="rect">
            <a:avLst/>
          </a:prstGeom>
          <a:noFill/>
        </p:spPr>
        <p:txBody>
          <a:bodyPr wrap="none" rtlCol="0">
            <a:spAutoFit/>
          </a:bodyPr>
          <a:lstStyle/>
          <a:p>
            <a:r>
              <a:rPr lang="en-US" b="1" dirty="0"/>
              <a:t>Ion exchange</a:t>
            </a:r>
          </a:p>
        </p:txBody>
      </p:sp>
      <p:sp>
        <p:nvSpPr>
          <p:cNvPr id="24" name="TextBox 23"/>
          <p:cNvSpPr txBox="1"/>
          <p:nvPr/>
        </p:nvSpPr>
        <p:spPr>
          <a:xfrm>
            <a:off x="6440677" y="5202808"/>
            <a:ext cx="896399" cy="369332"/>
          </a:xfrm>
          <a:prstGeom prst="rect">
            <a:avLst/>
          </a:prstGeom>
          <a:noFill/>
        </p:spPr>
        <p:txBody>
          <a:bodyPr wrap="none" rtlCol="0">
            <a:spAutoFit/>
          </a:bodyPr>
          <a:lstStyle/>
          <a:p>
            <a:r>
              <a:rPr lang="en-US" b="1" dirty="0"/>
              <a:t>Affinity</a:t>
            </a:r>
          </a:p>
        </p:txBody>
      </p:sp>
      <p:sp>
        <p:nvSpPr>
          <p:cNvPr id="26" name="TextBox 25"/>
          <p:cNvSpPr txBox="1"/>
          <p:nvPr/>
        </p:nvSpPr>
        <p:spPr>
          <a:xfrm>
            <a:off x="1123864" y="5202808"/>
            <a:ext cx="1677190" cy="923330"/>
          </a:xfrm>
          <a:prstGeom prst="rect">
            <a:avLst/>
          </a:prstGeom>
          <a:noFill/>
        </p:spPr>
        <p:txBody>
          <a:bodyPr wrap="none" rtlCol="0">
            <a:spAutoFit/>
          </a:bodyPr>
          <a:lstStyle/>
          <a:p>
            <a:r>
              <a:rPr lang="en-US" b="1" dirty="0"/>
              <a:t>Reversed phase</a:t>
            </a:r>
          </a:p>
          <a:p>
            <a:endParaRPr lang="en-US" b="1" dirty="0"/>
          </a:p>
          <a:p>
            <a:endParaRPr lang="en-US" b="1" dirty="0"/>
          </a:p>
        </p:txBody>
      </p:sp>
      <p:pic>
        <p:nvPicPr>
          <p:cNvPr id="27" name="Picture 1"/>
          <p:cNvPicPr>
            <a:picLocks noChangeAspect="1" noChangeArrowheads="1"/>
          </p:cNvPicPr>
          <p:nvPr/>
        </p:nvPicPr>
        <p:blipFill>
          <a:blip r:embed="rId3" cstate="print"/>
          <a:srcRect l="39230" r="39843"/>
          <a:stretch>
            <a:fillRect/>
          </a:stretch>
        </p:blipFill>
        <p:spPr bwMode="auto">
          <a:xfrm>
            <a:off x="3000364" y="1357298"/>
            <a:ext cx="1785950" cy="3857625"/>
          </a:xfrm>
          <a:prstGeom prst="rect">
            <a:avLst/>
          </a:prstGeom>
          <a:noFill/>
          <a:ln w="9525">
            <a:noFill/>
            <a:miter lim="800000"/>
            <a:headEnd/>
            <a:tailEnd/>
          </a:ln>
        </p:spPr>
      </p:pic>
      <p:sp>
        <p:nvSpPr>
          <p:cNvPr id="29" name="TextBox 28"/>
          <p:cNvSpPr txBox="1"/>
          <p:nvPr/>
        </p:nvSpPr>
        <p:spPr>
          <a:xfrm>
            <a:off x="7810012" y="6215082"/>
            <a:ext cx="1334020" cy="246221"/>
          </a:xfrm>
          <a:prstGeom prst="rect">
            <a:avLst/>
          </a:prstGeom>
          <a:noFill/>
        </p:spPr>
        <p:txBody>
          <a:bodyPr wrap="none" rtlCol="0">
            <a:spAutoFit/>
          </a:bodyPr>
          <a:lstStyle/>
          <a:p>
            <a:r>
              <a:rPr lang="en-US" sz="1000" dirty="0"/>
              <a:t>Cited from </a:t>
            </a:r>
            <a:r>
              <a:rPr lang="en-US" sz="1000" dirty="0" err="1"/>
              <a:t>Amersham</a:t>
            </a:r>
            <a:endParaRPr lang="en-US" sz="1000" dirty="0"/>
          </a:p>
        </p:txBody>
      </p:sp>
      <p:pic>
        <p:nvPicPr>
          <p:cNvPr id="32" name="Picture 1"/>
          <p:cNvPicPr>
            <a:picLocks noChangeAspect="1" noChangeArrowheads="1"/>
          </p:cNvPicPr>
          <p:nvPr/>
        </p:nvPicPr>
        <p:blipFill>
          <a:blip r:embed="rId3" cstate="print"/>
          <a:srcRect l="79297"/>
          <a:stretch>
            <a:fillRect/>
          </a:stretch>
        </p:blipFill>
        <p:spPr bwMode="auto">
          <a:xfrm>
            <a:off x="1071538" y="1412890"/>
            <a:ext cx="1766838" cy="3857625"/>
          </a:xfrm>
          <a:prstGeom prst="rect">
            <a:avLst/>
          </a:prstGeom>
          <a:noFill/>
          <a:ln w="9525">
            <a:noFill/>
            <a:miter lim="800000"/>
            <a:headEnd/>
            <a:tailEnd/>
          </a:ln>
        </p:spPr>
      </p:pic>
      <p:pic>
        <p:nvPicPr>
          <p:cNvPr id="35" name="Picture 1"/>
          <p:cNvPicPr>
            <a:picLocks noChangeAspect="1" noChangeArrowheads="1"/>
          </p:cNvPicPr>
          <p:nvPr/>
        </p:nvPicPr>
        <p:blipFill>
          <a:blip r:embed="rId3" cstate="print"/>
          <a:srcRect l="60882" r="19865"/>
          <a:stretch>
            <a:fillRect/>
          </a:stretch>
        </p:blipFill>
        <p:spPr bwMode="auto">
          <a:xfrm>
            <a:off x="6286512" y="1428736"/>
            <a:ext cx="1643074" cy="3857625"/>
          </a:xfrm>
          <a:prstGeom prst="rect">
            <a:avLst/>
          </a:prstGeom>
          <a:noFill/>
          <a:ln w="9525">
            <a:noFill/>
            <a:miter lim="800000"/>
            <a:headEnd/>
            <a:tailEnd/>
          </a:ln>
        </p:spPr>
      </p:pic>
    </p:spTree>
    <p:extLst>
      <p:ext uri="{BB962C8B-B14F-4D97-AF65-F5344CB8AC3E}">
        <p14:creationId xmlns:p14="http://schemas.microsoft.com/office/powerpoint/2010/main" val="388144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962"/>
            <a:ext cx="8277596" cy="875692"/>
          </a:xfrm>
        </p:spPr>
        <p:txBody>
          <a:bodyPr>
            <a:normAutofit/>
          </a:bodyPr>
          <a:lstStyle/>
          <a:p>
            <a:pPr lvl="0" algn="ctr"/>
            <a:r>
              <a:rPr lang="en-US" altLang="zh-CN" sz="3600" b="1" dirty="0">
                <a:solidFill>
                  <a:schemeClr val="tx1"/>
                </a:solidFill>
              </a:rPr>
              <a:t>Mass spectrometer</a:t>
            </a:r>
            <a:endParaRPr lang="en-US" sz="3500" b="1" dirty="0">
              <a:solidFill>
                <a:schemeClr val="tx1"/>
              </a:solidFill>
            </a:endParaRPr>
          </a:p>
        </p:txBody>
      </p:sp>
      <p:sp>
        <p:nvSpPr>
          <p:cNvPr id="5" name="Rectangle 4"/>
          <p:cNvSpPr/>
          <p:nvPr/>
        </p:nvSpPr>
        <p:spPr>
          <a:xfrm>
            <a:off x="289560" y="1133026"/>
            <a:ext cx="8549640" cy="762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http://www.broadinstitute.org/files/shared/proteomics/t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89" y="1640077"/>
            <a:ext cx="8659091" cy="4546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711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dirty="0"/>
          </a:p>
        </p:txBody>
      </p:sp>
      <p:sp>
        <p:nvSpPr>
          <p:cNvPr id="8"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Electrospray ionization</a:t>
            </a:r>
          </a:p>
        </p:txBody>
      </p:sp>
      <p:cxnSp>
        <p:nvCxnSpPr>
          <p:cNvPr id="9" name="Straight Connector 8"/>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9218" name="Picture 2" descr="http://www.magnet.fsu.edu/education/tutorials/tools/images/ionization_es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788" y="3356992"/>
            <a:ext cx="3463636" cy="29181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mpibpc.mpg.de/109443/gallery_zoo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076" y="3429000"/>
            <a:ext cx="4139994" cy="281734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i.telegraph.co.uk/multimedia/archive/01792/fenn_1792917c.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1124744"/>
            <a:ext cx="3291886" cy="205385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533900" y="1556792"/>
            <a:ext cx="3583032" cy="923330"/>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John B. </a:t>
            </a:r>
            <a:r>
              <a:rPr lang="en-US" altLang="zh-CN" b="1" dirty="0" err="1">
                <a:latin typeface="Arial" panose="020B0604020202020204" pitchFamily="34" charset="0"/>
                <a:cs typeface="Arial" panose="020B0604020202020204" pitchFamily="34" charset="0"/>
              </a:rPr>
              <a:t>Fenn</a:t>
            </a:r>
            <a:endParaRPr lang="en-US" altLang="zh-CN" b="1" dirty="0">
              <a:latin typeface="Arial" panose="020B0604020202020204" pitchFamily="34" charset="0"/>
              <a:cs typeface="Arial" panose="020B0604020202020204" pitchFamily="34" charset="0"/>
            </a:endParaRPr>
          </a:p>
          <a:p>
            <a:endParaRPr lang="en-US" altLang="zh-CN" b="1"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2002 Nobel Prize for Chemistry</a:t>
            </a:r>
          </a:p>
        </p:txBody>
      </p:sp>
    </p:spTree>
    <p:custDataLst>
      <p:tags r:id="rId1"/>
    </p:custDataLst>
    <p:extLst>
      <p:ext uri="{BB962C8B-B14F-4D97-AF65-F5344CB8AC3E}">
        <p14:creationId xmlns:p14="http://schemas.microsoft.com/office/powerpoint/2010/main" val="2206675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dirty="0"/>
          </a:p>
        </p:txBody>
      </p:sp>
      <p:sp>
        <p:nvSpPr>
          <p:cNvPr id="8"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Mass analyzer</a:t>
            </a:r>
          </a:p>
        </p:txBody>
      </p:sp>
      <p:cxnSp>
        <p:nvCxnSpPr>
          <p:cNvPr id="9" name="Straight Connector 8"/>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spTree>
    <p:custDataLst>
      <p:tags r:id="rId1"/>
    </p:custDataLst>
    <p:extLst>
      <p:ext uri="{BB962C8B-B14F-4D97-AF65-F5344CB8AC3E}">
        <p14:creationId xmlns:p14="http://schemas.microsoft.com/office/powerpoint/2010/main" val="1916255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980728"/>
            <a:ext cx="7308586" cy="5379392"/>
          </a:xfrm>
          <a:prstGeom prst="rect">
            <a:avLst/>
          </a:prstGeom>
        </p:spPr>
      </p:pic>
      <p:sp>
        <p:nvSpPr>
          <p:cNvPr id="15" name="Text Box 4"/>
          <p:cNvSpPr txBox="1">
            <a:spLocks noChangeArrowheads="1"/>
          </p:cNvSpPr>
          <p:nvPr/>
        </p:nvSpPr>
        <p:spPr bwMode="auto">
          <a:xfrm>
            <a:off x="114394" y="6576144"/>
            <a:ext cx="6952486" cy="235909"/>
          </a:xfrm>
          <a:prstGeom prst="rect">
            <a:avLst/>
          </a:prstGeom>
          <a:noFill/>
          <a:ln w="9525">
            <a:noFill/>
            <a:round/>
            <a:headEnd/>
            <a:tailEnd/>
          </a:ln>
          <a:effectLst/>
        </p:spPr>
        <p:txBody>
          <a:bodyPr lIns="0" tIns="0" rIns="0" bIns="0"/>
          <a:lstStyle/>
          <a:p>
            <a:pPr defTabSz="414338" hangingPunct="0">
              <a:lnSpc>
                <a:spcPct val="93000"/>
              </a:lnSpc>
              <a:buClr>
                <a:srgbClr val="000000"/>
              </a:buClr>
              <a:buSzPct val="45000"/>
              <a:buFont typeface="Wingdings" pitchFamily="2" charset="2"/>
              <a:buNone/>
              <a:tabLst>
                <a:tab pos="657225" algn="l"/>
                <a:tab pos="1312863" algn="l"/>
                <a:tab pos="1970088" algn="l"/>
                <a:tab pos="2627313" algn="l"/>
                <a:tab pos="3282950" algn="l"/>
              </a:tabLst>
            </a:pPr>
            <a:r>
              <a:rPr lang="en-GB" sz="1400" dirty="0" err="1">
                <a:solidFill>
                  <a:srgbClr val="000000"/>
                </a:solidFill>
                <a:latin typeface="Arial" pitchFamily="34" charset="0"/>
                <a:cs typeface="Arial" pitchFamily="34" charset="0"/>
              </a:rPr>
              <a:t>Ruijun</a:t>
            </a:r>
            <a:r>
              <a:rPr lang="en-GB" sz="1400" dirty="0">
                <a:solidFill>
                  <a:srgbClr val="000000"/>
                </a:solidFill>
                <a:latin typeface="Arial" pitchFamily="34" charset="0"/>
                <a:cs typeface="Arial" pitchFamily="34" charset="0"/>
              </a:rPr>
              <a:t> </a:t>
            </a:r>
            <a:r>
              <a:rPr lang="en-GB" sz="1400" dirty="0" err="1">
                <a:solidFill>
                  <a:srgbClr val="000000"/>
                </a:solidFill>
                <a:latin typeface="Arial" pitchFamily="34" charset="0"/>
                <a:cs typeface="Arial" pitchFamily="34" charset="0"/>
              </a:rPr>
              <a:t>Tian</a:t>
            </a:r>
            <a:r>
              <a:rPr lang="en-GB" sz="1400" dirty="0">
                <a:solidFill>
                  <a:srgbClr val="000000"/>
                </a:solidFill>
                <a:latin typeface="Arial" pitchFamily="34" charset="0"/>
                <a:cs typeface="Arial" pitchFamily="34" charset="0"/>
              </a:rPr>
              <a:t>, </a:t>
            </a:r>
            <a:r>
              <a:rPr lang="en-GB" sz="1400" b="1" i="1" dirty="0">
                <a:solidFill>
                  <a:srgbClr val="000000"/>
                </a:solidFill>
                <a:latin typeface="Arial" pitchFamily="34" charset="0"/>
                <a:cs typeface="Arial" pitchFamily="34" charset="0"/>
              </a:rPr>
              <a:t>Proteomics</a:t>
            </a:r>
            <a:r>
              <a:rPr lang="en-GB" sz="1400" dirty="0">
                <a:solidFill>
                  <a:srgbClr val="000000"/>
                </a:solidFill>
                <a:latin typeface="Arial" pitchFamily="34" charset="0"/>
                <a:cs typeface="Arial" pitchFamily="34" charset="0"/>
              </a:rPr>
              <a:t>, 2014 – Invited review </a:t>
            </a:r>
          </a:p>
        </p:txBody>
      </p:sp>
      <p:sp>
        <p:nvSpPr>
          <p:cNvPr id="8"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Mass spectrometry-based proteomics</a:t>
            </a:r>
          </a:p>
        </p:txBody>
      </p:sp>
      <p:cxnSp>
        <p:nvCxnSpPr>
          <p:cNvPr id="9" name="Straight Connector 8"/>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spTree>
    <p:custDataLst>
      <p:tags r:id="rId1"/>
    </p:custDataLst>
    <p:extLst>
      <p:ext uri="{BB962C8B-B14F-4D97-AF65-F5344CB8AC3E}">
        <p14:creationId xmlns:p14="http://schemas.microsoft.com/office/powerpoint/2010/main" val="921583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The </a:t>
            </a:r>
            <a:r>
              <a:rPr lang="en-CA" altLang="zh-CN" sz="3200" b="1" dirty="0" err="1">
                <a:effectLst>
                  <a:outerShdw blurRad="38100" dist="38100" dir="2700000" algn="tl">
                    <a:srgbClr val="C0C0C0"/>
                  </a:outerShdw>
                </a:effectLst>
                <a:latin typeface="Arial" pitchFamily="34" charset="0"/>
                <a:ea typeface="SimHei" pitchFamily="49" charset="-122"/>
                <a:cs typeface="Arial" pitchFamily="34" charset="0"/>
              </a:rPr>
              <a:t>omics</a:t>
            </a: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 era</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3</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1093" name="Picture 69" descr="DNA Types Assembled"/>
          <p:cNvPicPr>
            <a:picLocks noChangeAspect="1" noChangeArrowheads="1"/>
          </p:cNvPicPr>
          <p:nvPr/>
        </p:nvPicPr>
        <p:blipFill rotWithShape="1">
          <a:blip r:embed="rId3">
            <a:extLst>
              <a:ext uri="{28A0092B-C50C-407E-A947-70E740481C1C}">
                <a14:useLocalDpi xmlns:a14="http://schemas.microsoft.com/office/drawing/2010/main" val="0"/>
              </a:ext>
            </a:extLst>
          </a:blip>
          <a:srcRect l="37106" t="10814" r="36227" b="7446"/>
          <a:stretch/>
        </p:blipFill>
        <p:spPr bwMode="auto">
          <a:xfrm>
            <a:off x="476198" y="1150740"/>
            <a:ext cx="1008112" cy="2060055"/>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71" descr="http://upload.wikimedia.org/wikipedia/commons/f/f1/3d_tRN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5926" y="1352675"/>
            <a:ext cx="1664026"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73" descr="http://upload.wikimedia.org/wikipedia/commons/e/e6/Spombe_Pop2p_protein_structure_rainbo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1960" y="1282849"/>
            <a:ext cx="2245063" cy="1858119"/>
          </a:xfrm>
          <a:prstGeom prst="rect">
            <a:avLst/>
          </a:prstGeom>
          <a:noFill/>
          <a:extLst>
            <a:ext uri="{909E8E84-426E-40DD-AFC4-6F175D3DCCD1}">
              <a14:hiddenFill xmlns:a14="http://schemas.microsoft.com/office/drawing/2010/main">
                <a:solidFill>
                  <a:srgbClr val="FFFFFF"/>
                </a:solidFill>
              </a14:hiddenFill>
            </a:ext>
          </a:extLst>
        </p:spPr>
      </p:pic>
      <p:pic>
        <p:nvPicPr>
          <p:cNvPr id="1099" name="Picture 75" descr="http://www.aspergillus.org.uk/secure/image_library/NewMycotoxins/benzylbismethylthiopiperazinedione%20metabolite1web3D.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6780" y="1268760"/>
            <a:ext cx="1867708" cy="1728192"/>
          </a:xfrm>
          <a:prstGeom prst="rect">
            <a:avLst/>
          </a:prstGeom>
          <a:noFill/>
          <a:extLst>
            <a:ext uri="{909E8E84-426E-40DD-AFC4-6F175D3DCCD1}">
              <a14:hiddenFill xmlns:a14="http://schemas.microsoft.com/office/drawing/2010/main">
                <a:solidFill>
                  <a:srgbClr val="FFFFFF"/>
                </a:solidFill>
              </a14:hiddenFill>
            </a:ext>
          </a:extLst>
        </p:spPr>
      </p:pic>
      <p:sp>
        <p:nvSpPr>
          <p:cNvPr id="4" name="右箭头 3"/>
          <p:cNvSpPr/>
          <p:nvPr/>
        </p:nvSpPr>
        <p:spPr>
          <a:xfrm>
            <a:off x="1691680" y="2132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3635896" y="2132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6516216" y="2132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720283" y="3212976"/>
            <a:ext cx="8244205" cy="400110"/>
          </a:xfrm>
          <a:prstGeom prst="rect">
            <a:avLst/>
          </a:prstGeom>
          <a:noFill/>
        </p:spPr>
        <p:txBody>
          <a:bodyPr wrap="square" rtlCol="0">
            <a:spAutoFit/>
          </a:bodyPr>
          <a:lstStyle/>
          <a:p>
            <a:pPr algn="just"/>
            <a:r>
              <a:rPr lang="en-US" sz="2000" dirty="0">
                <a:latin typeface="Arial" pitchFamily="34" charset="0"/>
                <a:cs typeface="Arial" pitchFamily="34" charset="0"/>
              </a:rPr>
              <a:t>DNA                      RNA                        Protein                       Metabolite</a:t>
            </a:r>
          </a:p>
        </p:txBody>
      </p:sp>
      <p:sp>
        <p:nvSpPr>
          <p:cNvPr id="33" name="TextBox 32"/>
          <p:cNvSpPr txBox="1"/>
          <p:nvPr/>
        </p:nvSpPr>
        <p:spPr>
          <a:xfrm>
            <a:off x="467544" y="4253026"/>
            <a:ext cx="8639741" cy="400110"/>
          </a:xfrm>
          <a:prstGeom prst="rect">
            <a:avLst/>
          </a:prstGeom>
          <a:noFill/>
        </p:spPr>
        <p:txBody>
          <a:bodyPr wrap="square" rtlCol="0">
            <a:spAutoFit/>
          </a:bodyPr>
          <a:lstStyle/>
          <a:p>
            <a:pPr algn="just"/>
            <a:r>
              <a:rPr lang="en-US" sz="2000" dirty="0">
                <a:latin typeface="Arial" pitchFamily="34" charset="0"/>
                <a:cs typeface="Arial" pitchFamily="34" charset="0"/>
              </a:rPr>
              <a:t>Genomics     </a:t>
            </a:r>
            <a:r>
              <a:rPr lang="en-US" sz="2000" dirty="0" err="1">
                <a:latin typeface="Arial" pitchFamily="34" charset="0"/>
                <a:cs typeface="Arial" pitchFamily="34" charset="0"/>
              </a:rPr>
              <a:t>Transcriptomics</a:t>
            </a:r>
            <a:r>
              <a:rPr lang="en-US" sz="2000" dirty="0">
                <a:latin typeface="Arial" pitchFamily="34" charset="0"/>
                <a:cs typeface="Arial" pitchFamily="34" charset="0"/>
              </a:rPr>
              <a:t>                Proteomics                 Metabolomics</a:t>
            </a:r>
          </a:p>
        </p:txBody>
      </p:sp>
      <p:sp>
        <p:nvSpPr>
          <p:cNvPr id="6" name="下箭头 5"/>
          <p:cNvSpPr/>
          <p:nvPr/>
        </p:nvSpPr>
        <p:spPr>
          <a:xfrm>
            <a:off x="980254"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下箭头 33"/>
          <p:cNvSpPr/>
          <p:nvPr/>
        </p:nvSpPr>
        <p:spPr>
          <a:xfrm>
            <a:off x="2983226"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下箭头 34"/>
          <p:cNvSpPr/>
          <p:nvPr/>
        </p:nvSpPr>
        <p:spPr>
          <a:xfrm>
            <a:off x="5292080"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下箭头 35"/>
          <p:cNvSpPr/>
          <p:nvPr/>
        </p:nvSpPr>
        <p:spPr>
          <a:xfrm>
            <a:off x="7884368"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下箭头 36"/>
          <p:cNvSpPr/>
          <p:nvPr/>
        </p:nvSpPr>
        <p:spPr>
          <a:xfrm>
            <a:off x="1763688" y="4765214"/>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a:off x="5292080" y="4765214"/>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下箭头 38"/>
          <p:cNvSpPr/>
          <p:nvPr/>
        </p:nvSpPr>
        <p:spPr>
          <a:xfrm>
            <a:off x="7884368" y="4765214"/>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1259632" y="5445224"/>
            <a:ext cx="1725826" cy="400110"/>
          </a:xfrm>
          <a:prstGeom prst="rect">
            <a:avLst/>
          </a:prstGeom>
          <a:noFill/>
        </p:spPr>
        <p:txBody>
          <a:bodyPr wrap="square" rtlCol="0">
            <a:spAutoFit/>
          </a:bodyPr>
          <a:lstStyle/>
          <a:p>
            <a:pPr algn="just"/>
            <a:r>
              <a:rPr lang="en-US" altLang="zh-CN" sz="2000" dirty="0">
                <a:latin typeface="Arial" pitchFamily="34" charset="0"/>
                <a:cs typeface="Arial" pitchFamily="34" charset="0"/>
              </a:rPr>
              <a:t>Sequencing</a:t>
            </a:r>
            <a:endParaRPr lang="en-US" sz="2000" dirty="0">
              <a:latin typeface="Arial" pitchFamily="34" charset="0"/>
              <a:cs typeface="Arial" pitchFamily="34" charset="0"/>
            </a:endParaRPr>
          </a:p>
        </p:txBody>
      </p:sp>
      <p:sp>
        <p:nvSpPr>
          <p:cNvPr id="41" name="TextBox 40"/>
          <p:cNvSpPr txBox="1"/>
          <p:nvPr/>
        </p:nvSpPr>
        <p:spPr>
          <a:xfrm>
            <a:off x="5004048" y="5445224"/>
            <a:ext cx="1293778" cy="400110"/>
          </a:xfrm>
          <a:prstGeom prst="rect">
            <a:avLst/>
          </a:prstGeom>
          <a:noFill/>
        </p:spPr>
        <p:txBody>
          <a:bodyPr wrap="square" rtlCol="0">
            <a:spAutoFit/>
          </a:bodyPr>
          <a:lstStyle/>
          <a:p>
            <a:pPr algn="just"/>
            <a:r>
              <a:rPr lang="en-US" altLang="zh-CN" sz="2000" dirty="0">
                <a:latin typeface="Arial" pitchFamily="34" charset="0"/>
                <a:cs typeface="Arial" pitchFamily="34" charset="0"/>
              </a:rPr>
              <a:t>LC-MS</a:t>
            </a:r>
            <a:endParaRPr lang="en-US" sz="2000" dirty="0">
              <a:latin typeface="Arial" pitchFamily="34" charset="0"/>
              <a:cs typeface="Arial" pitchFamily="34" charset="0"/>
            </a:endParaRPr>
          </a:p>
        </p:txBody>
      </p:sp>
      <p:sp>
        <p:nvSpPr>
          <p:cNvPr id="42" name="TextBox 41"/>
          <p:cNvSpPr txBox="1"/>
          <p:nvPr/>
        </p:nvSpPr>
        <p:spPr>
          <a:xfrm>
            <a:off x="7598702" y="5445224"/>
            <a:ext cx="1293778" cy="400110"/>
          </a:xfrm>
          <a:prstGeom prst="rect">
            <a:avLst/>
          </a:prstGeom>
          <a:noFill/>
        </p:spPr>
        <p:txBody>
          <a:bodyPr wrap="square" rtlCol="0">
            <a:spAutoFit/>
          </a:bodyPr>
          <a:lstStyle/>
          <a:p>
            <a:pPr algn="just"/>
            <a:r>
              <a:rPr lang="en-US" altLang="zh-CN" sz="2000" dirty="0">
                <a:latin typeface="Arial" pitchFamily="34" charset="0"/>
                <a:cs typeface="Arial" pitchFamily="34" charset="0"/>
              </a:rPr>
              <a:t>LC-MS</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105619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dirty="0"/>
          </a:p>
        </p:txBody>
      </p:sp>
      <p:sp>
        <p:nvSpPr>
          <p:cNvPr id="8" name="Rectangle 2"/>
          <p:cNvSpPr txBox="1">
            <a:spLocks noChangeArrowheads="1"/>
          </p:cNvSpPr>
          <p:nvPr/>
        </p:nvSpPr>
        <p:spPr bwMode="auto">
          <a:xfrm>
            <a:off x="0" y="116632"/>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Mass spectrometry-based proteomics</a:t>
            </a:r>
          </a:p>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 Protein expression profiling</a:t>
            </a:r>
            <a:endParaRPr lang="en-CA" altLang="zh-CN" sz="3200" b="1" dirty="0">
              <a:effectLst>
                <a:outerShdw blurRad="38100" dist="38100" dir="2700000" algn="tl">
                  <a:srgbClr val="C0C0C0"/>
                </a:outerShdw>
              </a:effectLst>
              <a:latin typeface="Arial" pitchFamily="34" charset="0"/>
              <a:ea typeface="SimHei" pitchFamily="49" charset="-122"/>
              <a:cs typeface="Arial" pitchFamily="34" charset="0"/>
            </a:endParaRPr>
          </a:p>
        </p:txBody>
      </p:sp>
      <p:cxnSp>
        <p:nvCxnSpPr>
          <p:cNvPr id="9" name="Straight Connector 8"/>
          <p:cNvCxnSpPr/>
          <p:nvPr/>
        </p:nvCxnSpPr>
        <p:spPr bwMode="auto">
          <a:xfrm>
            <a:off x="133350" y="1025376"/>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5563" t="50000" r="32416" b="16458"/>
          <a:stretch/>
        </p:blipFill>
        <p:spPr bwMode="auto">
          <a:xfrm>
            <a:off x="395536" y="2706236"/>
            <a:ext cx="1432560" cy="1226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31750" t="26834" r="32997" b="9173"/>
          <a:stretch/>
        </p:blipFill>
        <p:spPr bwMode="auto">
          <a:xfrm>
            <a:off x="2627784" y="2060848"/>
            <a:ext cx="2374313" cy="2423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25969" t="26834" r="32431" b="22479"/>
          <a:stretch/>
        </p:blipFill>
        <p:spPr bwMode="auto">
          <a:xfrm>
            <a:off x="5583979" y="2193885"/>
            <a:ext cx="3274658" cy="224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15201" y="4726885"/>
            <a:ext cx="1293496" cy="646331"/>
          </a:xfrm>
          <a:prstGeom prst="rect">
            <a:avLst/>
          </a:prstGeom>
          <a:noFill/>
        </p:spPr>
        <p:txBody>
          <a:bodyPr wrap="none" rtlCol="0">
            <a:spAutoFit/>
          </a:bodyPr>
          <a:lstStyle/>
          <a:p>
            <a:r>
              <a:rPr lang="en-US" altLang="zh-CN" dirty="0"/>
              <a:t>2008</a:t>
            </a:r>
          </a:p>
          <a:p>
            <a:r>
              <a:rPr lang="en-US" altLang="zh-CN" dirty="0"/>
              <a:t>&gt; One week</a:t>
            </a:r>
            <a:endParaRPr lang="zh-CN" altLang="en-US" dirty="0"/>
          </a:p>
        </p:txBody>
      </p:sp>
      <p:sp>
        <p:nvSpPr>
          <p:cNvPr id="12" name="TextBox 11"/>
          <p:cNvSpPr txBox="1"/>
          <p:nvPr/>
        </p:nvSpPr>
        <p:spPr>
          <a:xfrm>
            <a:off x="7303633" y="4726885"/>
            <a:ext cx="1072730" cy="646331"/>
          </a:xfrm>
          <a:prstGeom prst="rect">
            <a:avLst/>
          </a:prstGeom>
          <a:noFill/>
        </p:spPr>
        <p:txBody>
          <a:bodyPr wrap="none" rtlCol="0">
            <a:spAutoFit/>
          </a:bodyPr>
          <a:lstStyle/>
          <a:p>
            <a:r>
              <a:rPr lang="en-US" altLang="zh-CN" dirty="0"/>
              <a:t>2014</a:t>
            </a:r>
          </a:p>
          <a:p>
            <a:r>
              <a:rPr lang="en-US" altLang="zh-CN" dirty="0"/>
              <a:t>One hour</a:t>
            </a:r>
            <a:endParaRPr lang="zh-CN" altLang="en-US" dirty="0"/>
          </a:p>
        </p:txBody>
      </p:sp>
      <p:pic>
        <p:nvPicPr>
          <p:cNvPr id="3074" name="Picture 2" descr="http://m2.sustcmedia.net/upload/images/20150216/142406622644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4913784"/>
            <a:ext cx="2592289" cy="19442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95459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dirty="0"/>
          </a:p>
        </p:txBody>
      </p:sp>
      <p:sp>
        <p:nvSpPr>
          <p:cNvPr id="8" name="Rectangle 2"/>
          <p:cNvSpPr txBox="1">
            <a:spLocks noChangeArrowheads="1"/>
          </p:cNvSpPr>
          <p:nvPr/>
        </p:nvSpPr>
        <p:spPr bwMode="auto">
          <a:xfrm>
            <a:off x="0" y="116632"/>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Mass spectrometry-based proteomics</a:t>
            </a:r>
          </a:p>
          <a:p>
            <a:pPr marL="457200" indent="-457200" algn="ctr">
              <a:buFontTx/>
              <a:buChar char="-"/>
            </a:pP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Phosphorylation</a:t>
            </a:r>
          </a:p>
        </p:txBody>
      </p:sp>
      <p:cxnSp>
        <p:nvCxnSpPr>
          <p:cNvPr id="9" name="Straight Connector 8"/>
          <p:cNvCxnSpPr/>
          <p:nvPr/>
        </p:nvCxnSpPr>
        <p:spPr bwMode="auto">
          <a:xfrm>
            <a:off x="133350" y="1025376"/>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11875" r="10278" b="8039"/>
          <a:stretch/>
        </p:blipFill>
        <p:spPr bwMode="auto">
          <a:xfrm>
            <a:off x="107504" y="1628800"/>
            <a:ext cx="4271295" cy="484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1209" t="8886" r="23362" b="6956"/>
          <a:stretch/>
        </p:blipFill>
        <p:spPr bwMode="auto">
          <a:xfrm>
            <a:off x="4561636" y="1884026"/>
            <a:ext cx="4478060" cy="382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486903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dirty="0"/>
          </a:p>
        </p:txBody>
      </p:sp>
      <p:sp>
        <p:nvSpPr>
          <p:cNvPr id="8" name="Rectangle 2"/>
          <p:cNvSpPr txBox="1">
            <a:spLocks noChangeArrowheads="1"/>
          </p:cNvSpPr>
          <p:nvPr/>
        </p:nvSpPr>
        <p:spPr bwMode="auto">
          <a:xfrm>
            <a:off x="0" y="116632"/>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Mass spectrometry-based proteomics</a:t>
            </a:r>
          </a:p>
          <a:p>
            <a:pPr marL="457200" indent="-457200" algn="ctr">
              <a:buFontTx/>
              <a:buChar char="-"/>
            </a:pP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Protein-protein interaction</a:t>
            </a:r>
          </a:p>
        </p:txBody>
      </p:sp>
      <p:cxnSp>
        <p:nvCxnSpPr>
          <p:cNvPr id="9" name="Straight Connector 8"/>
          <p:cNvCxnSpPr/>
          <p:nvPr/>
        </p:nvCxnSpPr>
        <p:spPr bwMode="auto">
          <a:xfrm>
            <a:off x="133350" y="1025376"/>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039" t="35182" r="43539" b="36794"/>
          <a:stretch/>
        </p:blipFill>
        <p:spPr bwMode="auto">
          <a:xfrm>
            <a:off x="467544" y="1196752"/>
            <a:ext cx="7780661" cy="2480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4484" t="8468" r="25622" b="10834"/>
          <a:stretch/>
        </p:blipFill>
        <p:spPr bwMode="auto">
          <a:xfrm>
            <a:off x="2627784" y="3086711"/>
            <a:ext cx="4013786" cy="3649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080827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Human proteome sequencing reaching to completion at 2014!</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33</a:t>
            </a:fld>
            <a:endParaRPr lang="en-US"/>
          </a:p>
        </p:txBody>
      </p:sp>
      <p:cxnSp>
        <p:nvCxnSpPr>
          <p:cNvPr id="12" name="Straight Connector 11"/>
          <p:cNvCxnSpPr/>
          <p:nvPr/>
        </p:nvCxnSpPr>
        <p:spPr bwMode="auto">
          <a:xfrm>
            <a:off x="133350" y="1051148"/>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sp>
        <p:nvSpPr>
          <p:cNvPr id="2" name="AutoShape 2" descr="Thumbnail image of graphical abstrac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5" name="Picture 5" descr="http://www.nature.com/nature/journal/v509/n7502/images/cover_na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70" y="1268760"/>
            <a:ext cx="2301017" cy="30220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表格 13"/>
          <p:cNvGraphicFramePr>
            <a:graphicFrameLocks noGrp="1"/>
          </p:cNvGraphicFramePr>
          <p:nvPr>
            <p:extLst>
              <p:ext uri="{D42A27DB-BD31-4B8C-83A1-F6EECF244321}">
                <p14:modId xmlns:p14="http://schemas.microsoft.com/office/powerpoint/2010/main" val="3161782380"/>
              </p:ext>
            </p:extLst>
          </p:nvPr>
        </p:nvGraphicFramePr>
        <p:xfrm>
          <a:off x="2868488" y="2492896"/>
          <a:ext cx="6096000" cy="23926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2880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i="1" dirty="0" err="1"/>
                        <a:t>Kuster</a:t>
                      </a:r>
                      <a:r>
                        <a:rPr lang="en-US" altLang="zh-CN" i="1" dirty="0"/>
                        <a:t> et</a:t>
                      </a:r>
                      <a:r>
                        <a:rPr lang="en-US" altLang="zh-CN" i="1" baseline="0" dirty="0"/>
                        <a:t> al. </a:t>
                      </a:r>
                      <a:r>
                        <a:rPr lang="en-US" altLang="zh-CN" i="1" dirty="0"/>
                        <a:t>Nature</a:t>
                      </a:r>
                      <a:r>
                        <a:rPr lang="en-US" altLang="zh-CN" dirty="0"/>
                        <a:t> 2014, </a:t>
                      </a:r>
                      <a:r>
                        <a:rPr lang="en-US" altLang="zh-CN" b="1" dirty="0"/>
                        <a:t>509</a:t>
                      </a:r>
                      <a:r>
                        <a:rPr lang="en-US" altLang="zh-CN" dirty="0"/>
                        <a:t>, 582–587</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i="1" dirty="0"/>
                        <a:t>Pandey et al. Nature</a:t>
                      </a:r>
                      <a:r>
                        <a:rPr lang="en-US" altLang="zh-CN" dirty="0"/>
                        <a:t> 2014, </a:t>
                      </a:r>
                      <a:r>
                        <a:rPr lang="en-US" altLang="zh-CN" b="1" dirty="0"/>
                        <a:t>509</a:t>
                      </a:r>
                      <a:r>
                        <a:rPr lang="en-US" altLang="zh-CN" dirty="0"/>
                        <a:t>, 575–581</a:t>
                      </a:r>
                      <a:endParaRPr lang="zh-CN"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18097 protein-coding genes</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17294 protein-coding genes</a:t>
                      </a:r>
                      <a:endParaRPr lang="zh-CN" altLang="en-US" dirty="0"/>
                    </a:p>
                  </a:txBody>
                  <a:tcPr/>
                </a:tc>
                <a:extLst>
                  <a:ext uri="{0D108BD9-81ED-4DB2-BD59-A6C34878D82A}">
                    <a16:rowId xmlns:a16="http://schemas.microsoft.com/office/drawing/2014/main" xmlns="" val="10001"/>
                  </a:ext>
                </a:extLst>
              </a:tr>
              <a:tr h="370840">
                <a:tc>
                  <a:txBody>
                    <a:bodyPr/>
                    <a:lstStyle/>
                    <a:p>
                      <a:r>
                        <a:rPr lang="en-US" altLang="zh-CN" sz="1800" b="0" i="0" u="none" strike="noStrike" kern="1200" baseline="0" dirty="0">
                          <a:solidFill>
                            <a:schemeClr val="dk1"/>
                          </a:solidFill>
                          <a:latin typeface="+mn-lt"/>
                          <a:ea typeface="+mn-ea"/>
                          <a:cs typeface="+mn-cs"/>
                        </a:rPr>
                        <a:t>17 adult tissues, 7 fetal tissues and 6 purified primary cells</a:t>
                      </a:r>
                      <a:endParaRPr lang="zh-CN" altLang="en-US" dirty="0"/>
                    </a:p>
                  </a:txBody>
                  <a:tcPr/>
                </a:tc>
                <a:tc>
                  <a:txBody>
                    <a:bodyPr/>
                    <a:lstStyle/>
                    <a:p>
                      <a:r>
                        <a:rPr lang="en-US" altLang="zh-CN" dirty="0"/>
                        <a:t>60 tissues, 13 body fluids, 147 cell lines</a:t>
                      </a:r>
                      <a:endParaRPr lang="zh-CN" altLang="en-US" dirty="0"/>
                    </a:p>
                  </a:txBody>
                  <a:tcPr/>
                </a:tc>
                <a:extLst>
                  <a:ext uri="{0D108BD9-81ED-4DB2-BD59-A6C34878D82A}">
                    <a16:rowId xmlns:a16="http://schemas.microsoft.com/office/drawing/2014/main" xmlns="" val="10002"/>
                  </a:ext>
                </a:extLst>
              </a:tr>
              <a:tr h="370840">
                <a:tc>
                  <a:txBody>
                    <a:bodyPr/>
                    <a:lstStyle/>
                    <a:p>
                      <a:r>
                        <a:rPr lang="en-US" altLang="zh-CN" dirty="0"/>
                        <a:t>10 000 LC-MS runs</a:t>
                      </a:r>
                      <a:endParaRPr lang="zh-CN" altLang="en-US" dirty="0"/>
                    </a:p>
                  </a:txBody>
                  <a:tcPr/>
                </a:tc>
                <a:tc>
                  <a:txBody>
                    <a:bodyPr/>
                    <a:lstStyle/>
                    <a:p>
                      <a:r>
                        <a:rPr lang="en-US" altLang="zh-CN" dirty="0"/>
                        <a:t>2000 LC-MS runs</a:t>
                      </a:r>
                      <a:endParaRPr lang="zh-CN" altLang="en-US" dirty="0"/>
                    </a:p>
                  </a:txBody>
                  <a:tcPr/>
                </a:tc>
                <a:extLst>
                  <a:ext uri="{0D108BD9-81ED-4DB2-BD59-A6C34878D82A}">
                    <a16:rowId xmlns:a16="http://schemas.microsoft.com/office/drawing/2014/main" xmlns="" val="10003"/>
                  </a:ext>
                </a:extLst>
              </a:tr>
              <a:tr h="370840">
                <a:tc>
                  <a:txBody>
                    <a:bodyPr/>
                    <a:lstStyle/>
                    <a:p>
                      <a:r>
                        <a:rPr lang="en-US" altLang="zh-CN" dirty="0"/>
                        <a:t>946 000 unique peptides</a:t>
                      </a:r>
                      <a:endParaRPr lang="zh-CN" altLang="en-US" dirty="0"/>
                    </a:p>
                  </a:txBody>
                  <a:tcPr/>
                </a:tc>
                <a:tc>
                  <a:txBody>
                    <a:bodyPr/>
                    <a:lstStyle/>
                    <a:p>
                      <a:r>
                        <a:rPr lang="en-US" altLang="zh-CN" dirty="0"/>
                        <a:t>293 000 unique peptides</a:t>
                      </a:r>
                      <a:endParaRPr lang="zh-CN" altLang="en-US" dirty="0"/>
                    </a:p>
                  </a:txBody>
                  <a:tcPr/>
                </a:tc>
                <a:extLst>
                  <a:ext uri="{0D108BD9-81ED-4DB2-BD59-A6C34878D82A}">
                    <a16:rowId xmlns:a16="http://schemas.microsoft.com/office/drawing/2014/main" xmlns="" val="10004"/>
                  </a:ext>
                </a:extLst>
              </a:tr>
            </a:tbl>
          </a:graphicData>
        </a:graphic>
      </p:graphicFrame>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060" y="4355479"/>
            <a:ext cx="2301724" cy="2448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1968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The </a:t>
            </a:r>
            <a:r>
              <a:rPr lang="en-CA" altLang="zh-CN" sz="3200" b="1" dirty="0" err="1">
                <a:effectLst>
                  <a:outerShdw blurRad="38100" dist="38100" dir="2700000" algn="tl">
                    <a:srgbClr val="C0C0C0"/>
                  </a:outerShdw>
                </a:effectLst>
                <a:latin typeface="Arial" pitchFamily="34" charset="0"/>
                <a:ea typeface="SimHei" pitchFamily="49" charset="-122"/>
                <a:cs typeface="Arial" pitchFamily="34" charset="0"/>
              </a:rPr>
              <a:t>omics</a:t>
            </a: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 era</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34</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1093" name="Picture 69" descr="DNA Types Assembled"/>
          <p:cNvPicPr>
            <a:picLocks noChangeAspect="1" noChangeArrowheads="1"/>
          </p:cNvPicPr>
          <p:nvPr/>
        </p:nvPicPr>
        <p:blipFill rotWithShape="1">
          <a:blip r:embed="rId3">
            <a:extLst>
              <a:ext uri="{28A0092B-C50C-407E-A947-70E740481C1C}">
                <a14:useLocalDpi xmlns:a14="http://schemas.microsoft.com/office/drawing/2010/main" val="0"/>
              </a:ext>
            </a:extLst>
          </a:blip>
          <a:srcRect l="37106" t="10814" r="36227" b="7446"/>
          <a:stretch/>
        </p:blipFill>
        <p:spPr bwMode="auto">
          <a:xfrm>
            <a:off x="476198" y="1150740"/>
            <a:ext cx="1008112" cy="2060055"/>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71" descr="http://upload.wikimedia.org/wikipedia/commons/f/f1/3d_tRN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5926" y="1352675"/>
            <a:ext cx="1664026"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97" name="Picture 73" descr="http://upload.wikimedia.org/wikipedia/commons/e/e6/Spombe_Pop2p_protein_structure_rainbo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1960" y="1282849"/>
            <a:ext cx="2245063" cy="1858119"/>
          </a:xfrm>
          <a:prstGeom prst="rect">
            <a:avLst/>
          </a:prstGeom>
          <a:noFill/>
          <a:extLst>
            <a:ext uri="{909E8E84-426E-40DD-AFC4-6F175D3DCCD1}">
              <a14:hiddenFill xmlns:a14="http://schemas.microsoft.com/office/drawing/2010/main">
                <a:solidFill>
                  <a:srgbClr val="FFFFFF"/>
                </a:solidFill>
              </a14:hiddenFill>
            </a:ext>
          </a:extLst>
        </p:spPr>
      </p:pic>
      <p:pic>
        <p:nvPicPr>
          <p:cNvPr id="1099" name="Picture 75" descr="http://www.aspergillus.org.uk/secure/image_library/NewMycotoxins/benzylbismethylthiopiperazinedione%20metabolite1web3D.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6780" y="1268760"/>
            <a:ext cx="1867708" cy="1728192"/>
          </a:xfrm>
          <a:prstGeom prst="rect">
            <a:avLst/>
          </a:prstGeom>
          <a:noFill/>
          <a:extLst>
            <a:ext uri="{909E8E84-426E-40DD-AFC4-6F175D3DCCD1}">
              <a14:hiddenFill xmlns:a14="http://schemas.microsoft.com/office/drawing/2010/main">
                <a:solidFill>
                  <a:srgbClr val="FFFFFF"/>
                </a:solidFill>
              </a14:hiddenFill>
            </a:ext>
          </a:extLst>
        </p:spPr>
      </p:pic>
      <p:sp>
        <p:nvSpPr>
          <p:cNvPr id="4" name="右箭头 3"/>
          <p:cNvSpPr/>
          <p:nvPr/>
        </p:nvSpPr>
        <p:spPr>
          <a:xfrm>
            <a:off x="1691680" y="2132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3635896" y="2132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6516216" y="2132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720283" y="3212976"/>
            <a:ext cx="8244205" cy="400110"/>
          </a:xfrm>
          <a:prstGeom prst="rect">
            <a:avLst/>
          </a:prstGeom>
          <a:noFill/>
        </p:spPr>
        <p:txBody>
          <a:bodyPr wrap="square" rtlCol="0">
            <a:spAutoFit/>
          </a:bodyPr>
          <a:lstStyle/>
          <a:p>
            <a:pPr algn="just"/>
            <a:r>
              <a:rPr lang="en-US" sz="2000" dirty="0">
                <a:latin typeface="Arial" pitchFamily="34" charset="0"/>
                <a:cs typeface="Arial" pitchFamily="34" charset="0"/>
              </a:rPr>
              <a:t>DNA                      RNA                        Protein                       Metabolite</a:t>
            </a:r>
          </a:p>
        </p:txBody>
      </p:sp>
      <p:sp>
        <p:nvSpPr>
          <p:cNvPr id="33" name="TextBox 32"/>
          <p:cNvSpPr txBox="1"/>
          <p:nvPr/>
        </p:nvSpPr>
        <p:spPr>
          <a:xfrm>
            <a:off x="467544" y="4253026"/>
            <a:ext cx="8639741" cy="400110"/>
          </a:xfrm>
          <a:prstGeom prst="rect">
            <a:avLst/>
          </a:prstGeom>
          <a:noFill/>
        </p:spPr>
        <p:txBody>
          <a:bodyPr wrap="square" rtlCol="0">
            <a:spAutoFit/>
          </a:bodyPr>
          <a:lstStyle/>
          <a:p>
            <a:pPr algn="just"/>
            <a:r>
              <a:rPr lang="en-US" sz="2000" dirty="0">
                <a:latin typeface="Arial" pitchFamily="34" charset="0"/>
                <a:cs typeface="Arial" pitchFamily="34" charset="0"/>
              </a:rPr>
              <a:t>Genomics     </a:t>
            </a:r>
            <a:r>
              <a:rPr lang="en-US" sz="2000" dirty="0" err="1">
                <a:latin typeface="Arial" pitchFamily="34" charset="0"/>
                <a:cs typeface="Arial" pitchFamily="34" charset="0"/>
              </a:rPr>
              <a:t>Transcriptomics</a:t>
            </a:r>
            <a:r>
              <a:rPr lang="en-US" sz="2000" dirty="0">
                <a:latin typeface="Arial" pitchFamily="34" charset="0"/>
                <a:cs typeface="Arial" pitchFamily="34" charset="0"/>
              </a:rPr>
              <a:t>                Proteomics                 Metabolomics</a:t>
            </a:r>
          </a:p>
        </p:txBody>
      </p:sp>
      <p:sp>
        <p:nvSpPr>
          <p:cNvPr id="6" name="下箭头 5"/>
          <p:cNvSpPr/>
          <p:nvPr/>
        </p:nvSpPr>
        <p:spPr>
          <a:xfrm>
            <a:off x="980254"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下箭头 33"/>
          <p:cNvSpPr/>
          <p:nvPr/>
        </p:nvSpPr>
        <p:spPr>
          <a:xfrm>
            <a:off x="2983226"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下箭头 34"/>
          <p:cNvSpPr/>
          <p:nvPr/>
        </p:nvSpPr>
        <p:spPr>
          <a:xfrm>
            <a:off x="5292080"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下箭头 35"/>
          <p:cNvSpPr/>
          <p:nvPr/>
        </p:nvSpPr>
        <p:spPr>
          <a:xfrm>
            <a:off x="7884368" y="3717032"/>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下箭头 36"/>
          <p:cNvSpPr/>
          <p:nvPr/>
        </p:nvSpPr>
        <p:spPr>
          <a:xfrm>
            <a:off x="1763688" y="4765214"/>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a:off x="5292080" y="4765214"/>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下箭头 38"/>
          <p:cNvSpPr/>
          <p:nvPr/>
        </p:nvSpPr>
        <p:spPr>
          <a:xfrm>
            <a:off x="7884368" y="4765214"/>
            <a:ext cx="351386" cy="463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1259632" y="5445224"/>
            <a:ext cx="1725826" cy="400110"/>
          </a:xfrm>
          <a:prstGeom prst="rect">
            <a:avLst/>
          </a:prstGeom>
          <a:noFill/>
        </p:spPr>
        <p:txBody>
          <a:bodyPr wrap="square" rtlCol="0">
            <a:spAutoFit/>
          </a:bodyPr>
          <a:lstStyle/>
          <a:p>
            <a:pPr algn="just"/>
            <a:r>
              <a:rPr lang="en-US" altLang="zh-CN" sz="2000" dirty="0">
                <a:latin typeface="Arial" pitchFamily="34" charset="0"/>
                <a:cs typeface="Arial" pitchFamily="34" charset="0"/>
              </a:rPr>
              <a:t>Sequencing</a:t>
            </a:r>
            <a:endParaRPr lang="en-US" sz="2000" dirty="0">
              <a:latin typeface="Arial" pitchFamily="34" charset="0"/>
              <a:cs typeface="Arial" pitchFamily="34" charset="0"/>
            </a:endParaRPr>
          </a:p>
        </p:txBody>
      </p:sp>
      <p:sp>
        <p:nvSpPr>
          <p:cNvPr id="41" name="TextBox 40"/>
          <p:cNvSpPr txBox="1"/>
          <p:nvPr/>
        </p:nvSpPr>
        <p:spPr>
          <a:xfrm>
            <a:off x="5004048" y="5445224"/>
            <a:ext cx="1293778" cy="400110"/>
          </a:xfrm>
          <a:prstGeom prst="rect">
            <a:avLst/>
          </a:prstGeom>
          <a:noFill/>
        </p:spPr>
        <p:txBody>
          <a:bodyPr wrap="square" rtlCol="0">
            <a:spAutoFit/>
          </a:bodyPr>
          <a:lstStyle/>
          <a:p>
            <a:pPr algn="just"/>
            <a:r>
              <a:rPr lang="en-US" altLang="zh-CN" sz="2000" dirty="0">
                <a:latin typeface="Arial" pitchFamily="34" charset="0"/>
                <a:cs typeface="Arial" pitchFamily="34" charset="0"/>
              </a:rPr>
              <a:t>LC-MS</a:t>
            </a:r>
            <a:endParaRPr lang="en-US" sz="2000" dirty="0">
              <a:latin typeface="Arial" pitchFamily="34" charset="0"/>
              <a:cs typeface="Arial" pitchFamily="34" charset="0"/>
            </a:endParaRPr>
          </a:p>
        </p:txBody>
      </p:sp>
      <p:sp>
        <p:nvSpPr>
          <p:cNvPr id="42" name="TextBox 41"/>
          <p:cNvSpPr txBox="1"/>
          <p:nvPr/>
        </p:nvSpPr>
        <p:spPr>
          <a:xfrm>
            <a:off x="7598702" y="5445224"/>
            <a:ext cx="1293778" cy="400110"/>
          </a:xfrm>
          <a:prstGeom prst="rect">
            <a:avLst/>
          </a:prstGeom>
          <a:noFill/>
        </p:spPr>
        <p:txBody>
          <a:bodyPr wrap="square" rtlCol="0">
            <a:spAutoFit/>
          </a:bodyPr>
          <a:lstStyle/>
          <a:p>
            <a:pPr algn="just"/>
            <a:r>
              <a:rPr lang="en-US" altLang="zh-CN" sz="2000" dirty="0">
                <a:latin typeface="Arial" pitchFamily="34" charset="0"/>
                <a:cs typeface="Arial" pitchFamily="34" charset="0"/>
              </a:rPr>
              <a:t>LC-MS</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59955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dirty="0"/>
          </a:p>
        </p:txBody>
      </p:sp>
      <p:sp>
        <p:nvSpPr>
          <p:cNvPr id="8" name="Rectangle 2"/>
          <p:cNvSpPr txBox="1">
            <a:spLocks noChangeArrowheads="1"/>
          </p:cNvSpPr>
          <p:nvPr/>
        </p:nvSpPr>
        <p:spPr bwMode="auto">
          <a:xfrm>
            <a:off x="0" y="116632"/>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M</a:t>
            </a:r>
            <a:r>
              <a:rPr lang="en-US" altLang="zh-CN" sz="3200" b="1" dirty="0" err="1">
                <a:effectLst>
                  <a:outerShdw blurRad="38100" dist="38100" dir="2700000" algn="tl">
                    <a:srgbClr val="C0C0C0"/>
                  </a:outerShdw>
                </a:effectLst>
                <a:latin typeface="Arial" pitchFamily="34" charset="0"/>
                <a:ea typeface="SimHei" pitchFamily="49" charset="-122"/>
                <a:cs typeface="Arial" pitchFamily="34" charset="0"/>
              </a:rPr>
              <a:t>etabolomic</a:t>
            </a: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 pathways</a:t>
            </a:r>
          </a:p>
        </p:txBody>
      </p:sp>
      <p:cxnSp>
        <p:nvCxnSpPr>
          <p:cNvPr id="9" name="Straight Connector 8"/>
          <p:cNvCxnSpPr/>
          <p:nvPr/>
        </p:nvCxnSpPr>
        <p:spPr bwMode="auto">
          <a:xfrm>
            <a:off x="133350" y="907132"/>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7172" name="Picture 4" descr="https://cerebraldopamine.files.wordpress.com/2011/09/metabolism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8189" y="1141876"/>
            <a:ext cx="4245547" cy="5671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99941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dirty="0"/>
          </a:p>
        </p:txBody>
      </p:sp>
      <p:sp>
        <p:nvSpPr>
          <p:cNvPr id="8" name="Rectangle 2"/>
          <p:cNvSpPr txBox="1">
            <a:spLocks noChangeArrowheads="1"/>
          </p:cNvSpPr>
          <p:nvPr/>
        </p:nvSpPr>
        <p:spPr bwMode="auto">
          <a:xfrm>
            <a:off x="0" y="116632"/>
            <a:ext cx="9144000" cy="609600"/>
          </a:xfrm>
          <a:prstGeom prst="rect">
            <a:avLst/>
          </a:prstGeom>
          <a:noFill/>
          <a:ln w="9525">
            <a:noFill/>
            <a:miter lim="800000"/>
            <a:headEnd/>
            <a:tailEnd/>
          </a:ln>
          <a:effectLst/>
        </p:spPr>
        <p:txBody>
          <a:bodyPr anchor="ctr"/>
          <a:lstStyle/>
          <a:p>
            <a:pPr algn="ct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M</a:t>
            </a:r>
            <a:r>
              <a:rPr lang="en-US" altLang="zh-CN" sz="3200" b="1" dirty="0" err="1">
                <a:effectLst>
                  <a:outerShdw blurRad="38100" dist="38100" dir="2700000" algn="tl">
                    <a:srgbClr val="C0C0C0"/>
                  </a:outerShdw>
                </a:effectLst>
                <a:latin typeface="Arial" pitchFamily="34" charset="0"/>
                <a:ea typeface="SimHei" pitchFamily="49" charset="-122"/>
                <a:cs typeface="Arial" pitchFamily="34" charset="0"/>
              </a:rPr>
              <a:t>etabolomic</a:t>
            </a: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 pathways</a:t>
            </a:r>
          </a:p>
        </p:txBody>
      </p:sp>
      <p:cxnSp>
        <p:nvCxnSpPr>
          <p:cNvPr id="9" name="Straight Connector 8"/>
          <p:cNvCxnSpPr/>
          <p:nvPr/>
        </p:nvCxnSpPr>
        <p:spPr bwMode="auto">
          <a:xfrm>
            <a:off x="133350" y="907132"/>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7170" name="Picture 2" descr="Diagram showing the complexities of metabolic pathw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962" y="1070116"/>
            <a:ext cx="7163430" cy="51954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67247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ydney.edu.au/science/biology/warren/images/content/metabolomics_workflo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1054943"/>
            <a:ext cx="8572500" cy="56864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dirty="0"/>
          </a:p>
        </p:txBody>
      </p:sp>
      <p:sp>
        <p:nvSpPr>
          <p:cNvPr id="8" name="Rectangle 2"/>
          <p:cNvSpPr txBox="1">
            <a:spLocks noChangeArrowheads="1"/>
          </p:cNvSpPr>
          <p:nvPr/>
        </p:nvSpPr>
        <p:spPr bwMode="auto">
          <a:xfrm>
            <a:off x="0" y="116632"/>
            <a:ext cx="914400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Mass spectrometry-based metabolomics</a:t>
            </a:r>
          </a:p>
        </p:txBody>
      </p:sp>
      <p:cxnSp>
        <p:nvCxnSpPr>
          <p:cNvPr id="9" name="Straight Connector 8"/>
          <p:cNvCxnSpPr/>
          <p:nvPr/>
        </p:nvCxnSpPr>
        <p:spPr bwMode="auto">
          <a:xfrm>
            <a:off x="133350" y="907132"/>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spTree>
    <p:custDataLst>
      <p:tags r:id="rId1"/>
    </p:custDataLst>
    <p:extLst>
      <p:ext uri="{BB962C8B-B14F-4D97-AF65-F5344CB8AC3E}">
        <p14:creationId xmlns:p14="http://schemas.microsoft.com/office/powerpoint/2010/main" val="2250029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dirty="0"/>
          </a:p>
        </p:txBody>
      </p:sp>
      <p:sp>
        <p:nvSpPr>
          <p:cNvPr id="8" name="Rectangle 2"/>
          <p:cNvSpPr txBox="1">
            <a:spLocks noChangeArrowheads="1"/>
          </p:cNvSpPr>
          <p:nvPr/>
        </p:nvSpPr>
        <p:spPr bwMode="auto">
          <a:xfrm>
            <a:off x="0" y="116632"/>
            <a:ext cx="914400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Summary</a:t>
            </a:r>
          </a:p>
        </p:txBody>
      </p:sp>
      <p:cxnSp>
        <p:nvCxnSpPr>
          <p:cNvPr id="9" name="Straight Connector 8"/>
          <p:cNvCxnSpPr/>
          <p:nvPr/>
        </p:nvCxnSpPr>
        <p:spPr bwMode="auto">
          <a:xfrm>
            <a:off x="133350" y="907132"/>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sp>
        <p:nvSpPr>
          <p:cNvPr id="2" name="TextBox 1"/>
          <p:cNvSpPr txBox="1"/>
          <p:nvPr/>
        </p:nvSpPr>
        <p:spPr>
          <a:xfrm>
            <a:off x="683568" y="1916832"/>
            <a:ext cx="7344816"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Analytical chemistry in genomics</a:t>
            </a:r>
          </a:p>
          <a:p>
            <a:pPr marL="285750" indent="-28575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Analytical chemistry in proteomics</a:t>
            </a:r>
          </a:p>
          <a:p>
            <a:pPr marL="285750" indent="-28575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Analytical chemistry in metabolomics</a:t>
            </a:r>
            <a:endParaRPr lang="zh-CN" altLang="en-US" sz="32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047645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p:nvPr/>
        </p:nvSpPr>
        <p:spPr>
          <a:xfrm>
            <a:off x="647700" y="1714500"/>
            <a:ext cx="7772400" cy="1569660"/>
          </a:xfrm>
          <a:prstGeom prst="rect">
            <a:avLst/>
          </a:prstGeom>
          <a:noFill/>
        </p:spPr>
        <p:txBody>
          <a:bodyPr wrap="square" lIns="91440" tIns="45720" rIns="91440" bIns="4572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a:t>
            </a:r>
            <a:r>
              <a:rPr lang="en-US" altLang="zh-CN" sz="9600" b="1" cap="all" spc="0"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yoU</a:t>
            </a:r>
            <a:r>
              <a:rPr lang="en-US" altLang="zh-CN" sz="9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US" sz="9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 name="Rectangle 4"/>
          <p:cNvSpPr/>
          <p:nvPr/>
        </p:nvSpPr>
        <p:spPr>
          <a:xfrm>
            <a:off x="647700" y="3314700"/>
            <a:ext cx="7772400" cy="762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灯片编号占位符 3"/>
          <p:cNvSpPr>
            <a:spLocks noGrp="1"/>
          </p:cNvSpPr>
          <p:nvPr>
            <p:ph type="sldNum" sz="quarter" idx="12"/>
          </p:nvPr>
        </p:nvSpPr>
        <p:spPr/>
        <p:txBody>
          <a:bodyPr/>
          <a:lstStyle/>
          <a:p>
            <a:fld id="{3D2E09A0-9133-4B9F-8263-7153C300B9C4}" type="slidenum">
              <a:rPr lang="en-US" smtClean="0"/>
              <a:pPr/>
              <a:t>39</a:t>
            </a:fld>
            <a:endParaRPr lang="en-US"/>
          </a:p>
        </p:txBody>
      </p:sp>
    </p:spTree>
    <p:extLst>
      <p:ext uri="{BB962C8B-B14F-4D97-AF65-F5344CB8AC3E}">
        <p14:creationId xmlns:p14="http://schemas.microsoft.com/office/powerpoint/2010/main" val="421111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CA" altLang="zh-CN" sz="3200" b="1" dirty="0" err="1">
                <a:effectLst>
                  <a:outerShdw blurRad="38100" dist="38100" dir="2700000" algn="tl">
                    <a:srgbClr val="C0C0C0"/>
                  </a:outerShdw>
                </a:effectLst>
                <a:latin typeface="Arial" pitchFamily="34" charset="0"/>
                <a:ea typeface="SimHei" pitchFamily="49" charset="-122"/>
                <a:cs typeface="Arial" pitchFamily="34" charset="0"/>
              </a:rPr>
              <a:t>Omics</a:t>
            </a:r>
            <a:r>
              <a:rPr lang="en-CA" altLang="zh-CN" sz="3200" b="1" dirty="0">
                <a:effectLst>
                  <a:outerShdw blurRad="38100" dist="38100" dir="2700000" algn="tl">
                    <a:srgbClr val="C0C0C0"/>
                  </a:outerShdw>
                </a:effectLst>
                <a:latin typeface="Arial" pitchFamily="34" charset="0"/>
                <a:ea typeface="SimHei" pitchFamily="49" charset="-122"/>
                <a:cs typeface="Arial" pitchFamily="34" charset="0"/>
              </a:rPr>
              <a:t> complexity</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4</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25" name="Picture 4" descr="Post-translational modifications increase proteome complex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1" y="1398205"/>
            <a:ext cx="9064609" cy="4839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254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Where is DNA from?</a:t>
            </a:r>
            <a:endParaRPr lang="en-CA" altLang="zh-CN" sz="3200" b="1" dirty="0">
              <a:effectLst>
                <a:outerShdw blurRad="38100" dist="38100" dir="2700000" algn="tl">
                  <a:srgbClr val="C0C0C0"/>
                </a:outerShdw>
              </a:effectLst>
              <a:latin typeface="Arial" pitchFamily="34" charset="0"/>
              <a:ea typeface="SimHei" pitchFamily="49" charset="-122"/>
              <a:cs typeface="Arial" pitchFamily="34"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pPr/>
              <a:t>5</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6150" name="Picture 6" descr="File:Eukaryote DNA.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268760"/>
            <a:ext cx="7620000" cy="470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51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DNA and RNA chemical structures</a:t>
            </a:r>
            <a:endParaRPr lang="en-CA" altLang="zh-CN" sz="3200" b="1" dirty="0">
              <a:effectLst>
                <a:outerShdw blurRad="38100" dist="38100" dir="2700000" algn="tl">
                  <a:srgbClr val="C0C0C0"/>
                </a:outerShdw>
              </a:effectLst>
              <a:latin typeface="Arial" pitchFamily="34" charset="0"/>
              <a:ea typeface="SimHei" pitchFamily="49" charset="-122"/>
              <a:cs typeface="Arial" pitchFamily="34"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pPr/>
              <a:t>6</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6148" name="Picture 4" descr="File:Difference DNA RNA-ZH.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980728"/>
            <a:ext cx="6933083" cy="55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174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DNA and RNA chemical structures</a:t>
            </a:r>
            <a:endParaRPr lang="en-CA" altLang="zh-CN" sz="3200" b="1" dirty="0">
              <a:effectLst>
                <a:outerShdw blurRad="38100" dist="38100" dir="2700000" algn="tl">
                  <a:srgbClr val="C0C0C0"/>
                </a:outerShdw>
              </a:effectLst>
              <a:latin typeface="Arial" pitchFamily="34" charset="0"/>
              <a:ea typeface="SimHei" pitchFamily="49" charset="-122"/>
              <a:cs typeface="Arial" pitchFamily="34"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pPr/>
              <a:t>7</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7170" name="Picture 2" descr="File:DNA chemical structure z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980728"/>
            <a:ext cx="489585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66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Human Genome Project</a:t>
            </a:r>
            <a:endParaRPr lang="en-CA" altLang="zh-CN" sz="3200" b="1" dirty="0">
              <a:effectLst>
                <a:outerShdw blurRad="38100" dist="38100" dir="2700000" algn="tl">
                  <a:srgbClr val="C0C0C0"/>
                </a:outerShdw>
              </a:effectLst>
              <a:latin typeface="Arial" pitchFamily="34" charset="0"/>
              <a:ea typeface="SimHei" pitchFamily="49" charset="-122"/>
              <a:cs typeface="Arial" pitchFamily="34" charset="0"/>
            </a:endParaRPr>
          </a:p>
        </p:txBody>
      </p:sp>
      <p:sp>
        <p:nvSpPr>
          <p:cNvPr id="10" name="Slide Number Placeholder 9"/>
          <p:cNvSpPr>
            <a:spLocks noGrp="1"/>
          </p:cNvSpPr>
          <p:nvPr>
            <p:ph type="sldNum" sz="quarter" idx="12"/>
          </p:nvPr>
        </p:nvSpPr>
        <p:spPr>
          <a:xfrm>
            <a:off x="6974904" y="6453336"/>
            <a:ext cx="2133600" cy="365125"/>
          </a:xfrm>
        </p:spPr>
        <p:txBody>
          <a:bodyPr/>
          <a:lstStyle/>
          <a:p>
            <a:fld id="{B6F15528-21DE-4FAA-801E-634DDDAF4B2B}" type="slidenum">
              <a:rPr lang="en-US" smtClean="0"/>
              <a:pPr/>
              <a:t>8</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17410" name="Picture 2" descr="http://www.biosino.org/images/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927148"/>
            <a:ext cx="4714875" cy="350996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496" y="4505052"/>
            <a:ext cx="8748464" cy="1754326"/>
          </a:xfrm>
          <a:prstGeom prst="rect">
            <a:avLst/>
          </a:prstGeom>
        </p:spPr>
        <p:txBody>
          <a:bodyPr wrap="square">
            <a:spAutoFit/>
          </a:bodyPr>
          <a:lstStyle/>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The project was proposed and funded by the US government; planning started in 1984, the project got underway in 1990, and was declared complete in 2003. </a:t>
            </a:r>
          </a:p>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Publication: </a:t>
            </a:r>
            <a:r>
              <a:rPr lang="en-US" altLang="zh-CN" i="1" dirty="0">
                <a:latin typeface="Arial" panose="020B0604020202020204" pitchFamily="34" charset="0"/>
                <a:cs typeface="Arial" panose="020B0604020202020204" pitchFamily="34" charset="0"/>
              </a:rPr>
              <a:t>Nature</a:t>
            </a:r>
            <a:r>
              <a:rPr lang="en-US" altLang="zh-CN"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409</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2001</a:t>
            </a:r>
            <a:r>
              <a:rPr lang="en-US" altLang="zh-CN" dirty="0">
                <a:latin typeface="Arial" panose="020B0604020202020204" pitchFamily="34" charset="0"/>
                <a:cs typeface="Arial" panose="020B0604020202020204" pitchFamily="34" charset="0"/>
              </a:rPr>
              <a:t>) 860 and </a:t>
            </a:r>
            <a:r>
              <a:rPr lang="en-US" altLang="zh-CN" i="1" dirty="0">
                <a:latin typeface="Arial" panose="020B0604020202020204" pitchFamily="34" charset="0"/>
                <a:cs typeface="Arial" panose="020B0604020202020204" pitchFamily="34" charset="0"/>
              </a:rPr>
              <a:t>Science</a:t>
            </a:r>
            <a:r>
              <a:rPr lang="en-US" altLang="zh-CN"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291</a:t>
            </a: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2001)1304 </a:t>
            </a:r>
            <a:r>
              <a:rPr lang="en-US" altLang="zh-CN" dirty="0">
                <a:latin typeface="Arial" panose="020B0604020202020204" pitchFamily="34" charset="0"/>
                <a:cs typeface="Arial" panose="020B0604020202020204" pitchFamily="34" charset="0"/>
              </a:rPr>
              <a:t>by Celera Inc.</a:t>
            </a:r>
          </a:p>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Capillary zone electrophoresis is the key analytical technology. ABI Model 3700</a:t>
            </a:r>
          </a:p>
          <a:p>
            <a:pPr marL="285750" indent="-28575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Only about 20,000 to 35,000 genes for producing proteins, representing only about 1% of the genome.</a:t>
            </a:r>
            <a:endParaRPr lang="zh-CN" altLang="en-US" dirty="0">
              <a:latin typeface="Arial" panose="020B0604020202020204" pitchFamily="34" charset="0"/>
              <a:cs typeface="Arial" panose="020B0604020202020204" pitchFamily="34" charset="0"/>
            </a:endParaRPr>
          </a:p>
        </p:txBody>
      </p:sp>
      <p:pic>
        <p:nvPicPr>
          <p:cNvPr id="3074" name="Picture 2" descr="http://www.cas.cn/zt/sszt/yq60/60nbxzdcgzs/200908/W02009082433057704349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971681"/>
            <a:ext cx="2504507" cy="3537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83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0" y="142404"/>
            <a:ext cx="9144000" cy="609600"/>
          </a:xfrm>
          <a:prstGeom prst="rect">
            <a:avLst/>
          </a:prstGeom>
          <a:noFill/>
          <a:ln w="9525">
            <a:noFill/>
            <a:miter lim="800000"/>
            <a:headEnd/>
            <a:tailEnd/>
          </a:ln>
          <a:effectLst/>
        </p:spPr>
        <p:txBody>
          <a:bodyPr anchor="ctr"/>
          <a:lstStyle/>
          <a:p>
            <a:pPr algn="ctr"/>
            <a:r>
              <a:rPr lang="en-US" altLang="zh-CN" sz="3200" b="1" dirty="0">
                <a:effectLst>
                  <a:outerShdw blurRad="38100" dist="38100" dir="2700000" algn="tl">
                    <a:srgbClr val="C0C0C0"/>
                  </a:outerShdw>
                </a:effectLst>
                <a:latin typeface="Arial" pitchFamily="34" charset="0"/>
                <a:ea typeface="SimHei" pitchFamily="49" charset="-122"/>
                <a:cs typeface="Arial" pitchFamily="34" charset="0"/>
              </a:rPr>
              <a:t>How are genes sequenced?</a:t>
            </a:r>
            <a:endParaRPr lang="en-CA" altLang="zh-CN" sz="3200" b="1" dirty="0">
              <a:effectLst>
                <a:outerShdw blurRad="38100" dist="38100" dir="2700000" algn="tl">
                  <a:srgbClr val="C0C0C0"/>
                </a:outerShdw>
              </a:effectLst>
              <a:latin typeface="Arial" pitchFamily="34" charset="0"/>
              <a:ea typeface="SimHei" pitchFamily="49" charset="-122"/>
              <a:cs typeface="Arial" pitchFamily="34"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pPr/>
              <a:t>9</a:t>
            </a:fld>
            <a:endParaRPr lang="en-US"/>
          </a:p>
        </p:txBody>
      </p:sp>
      <p:cxnSp>
        <p:nvCxnSpPr>
          <p:cNvPr id="12" name="Straight Connector 11"/>
          <p:cNvCxnSpPr/>
          <p:nvPr/>
        </p:nvCxnSpPr>
        <p:spPr bwMode="auto">
          <a:xfrm>
            <a:off x="133350" y="835124"/>
            <a:ext cx="8801100" cy="1588"/>
          </a:xfrm>
          <a:prstGeom prst="line">
            <a:avLst/>
          </a:prstGeom>
          <a:solidFill>
            <a:schemeClr val="accent1"/>
          </a:solidFill>
          <a:ln w="82550" cap="flat" cmpd="thickThin"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3417"/>
          <a:stretch/>
        </p:blipFill>
        <p:spPr bwMode="auto">
          <a:xfrm>
            <a:off x="395536" y="1988840"/>
            <a:ext cx="8090726" cy="3330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475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MANAGE_ASSETS" val="FALSE"/>
  <p:tag name="MMPROD_IS_H264" val="0"/>
</p:tagLst>
</file>

<file path=ppt/tags/tag10.xml><?xml version="1.0" encoding="utf-8"?>
<p:tagLst xmlns:a="http://schemas.openxmlformats.org/drawingml/2006/main" xmlns:r="http://schemas.openxmlformats.org/officeDocument/2006/relationships" xmlns:p="http://schemas.openxmlformats.org/presentationml/2006/main">
  <p:tag name="TIMING" val="|48.9"/>
</p:tagLst>
</file>

<file path=ppt/tags/tag11.xml><?xml version="1.0" encoding="utf-8"?>
<p:tagLst xmlns:a="http://schemas.openxmlformats.org/drawingml/2006/main" xmlns:r="http://schemas.openxmlformats.org/officeDocument/2006/relationships" xmlns:p="http://schemas.openxmlformats.org/presentationml/2006/main">
  <p:tag name="TIMING" val="|48.9"/>
</p:tagLst>
</file>

<file path=ppt/tags/tag12.xml><?xml version="1.0" encoding="utf-8"?>
<p:tagLst xmlns:a="http://schemas.openxmlformats.org/drawingml/2006/main" xmlns:r="http://schemas.openxmlformats.org/officeDocument/2006/relationships" xmlns:p="http://schemas.openxmlformats.org/presentationml/2006/main">
  <p:tag name="TIMING" val="|48.9"/>
</p:tagLst>
</file>

<file path=ppt/tags/tag13.xml><?xml version="1.0" encoding="utf-8"?>
<p:tagLst xmlns:a="http://schemas.openxmlformats.org/drawingml/2006/main" xmlns:r="http://schemas.openxmlformats.org/officeDocument/2006/relationships" xmlns:p="http://schemas.openxmlformats.org/presentationml/2006/main">
  <p:tag name="TIMING" val="|48.9"/>
</p:tagLst>
</file>

<file path=ppt/tags/tag2.xml><?xml version="1.0" encoding="utf-8"?>
<p:tagLst xmlns:a="http://schemas.openxmlformats.org/drawingml/2006/main" xmlns:r="http://schemas.openxmlformats.org/officeDocument/2006/relationships" xmlns:p="http://schemas.openxmlformats.org/presentationml/2006/main">
  <p:tag name="TIMING" val="|48.9"/>
</p:tagLst>
</file>

<file path=ppt/tags/tag3.xml><?xml version="1.0" encoding="utf-8"?>
<p:tagLst xmlns:a="http://schemas.openxmlformats.org/drawingml/2006/main" xmlns:r="http://schemas.openxmlformats.org/officeDocument/2006/relationships" xmlns:p="http://schemas.openxmlformats.org/presentationml/2006/main">
  <p:tag name="TIMING" val="|48.9"/>
</p:tagLst>
</file>

<file path=ppt/tags/tag4.xml><?xml version="1.0" encoding="utf-8"?>
<p:tagLst xmlns:a="http://schemas.openxmlformats.org/drawingml/2006/main" xmlns:r="http://schemas.openxmlformats.org/officeDocument/2006/relationships" xmlns:p="http://schemas.openxmlformats.org/presentationml/2006/main">
  <p:tag name="TIMING" val="|48.9"/>
</p:tagLst>
</file>

<file path=ppt/tags/tag5.xml><?xml version="1.0" encoding="utf-8"?>
<p:tagLst xmlns:a="http://schemas.openxmlformats.org/drawingml/2006/main" xmlns:r="http://schemas.openxmlformats.org/officeDocument/2006/relationships" xmlns:p="http://schemas.openxmlformats.org/presentationml/2006/main">
  <p:tag name="TIMING" val="|48.9"/>
</p:tagLst>
</file>

<file path=ppt/tags/tag6.xml><?xml version="1.0" encoding="utf-8"?>
<p:tagLst xmlns:a="http://schemas.openxmlformats.org/drawingml/2006/main" xmlns:r="http://schemas.openxmlformats.org/officeDocument/2006/relationships" xmlns:p="http://schemas.openxmlformats.org/presentationml/2006/main">
  <p:tag name="TIMING" val="|48.9"/>
</p:tagLst>
</file>

<file path=ppt/tags/tag7.xml><?xml version="1.0" encoding="utf-8"?>
<p:tagLst xmlns:a="http://schemas.openxmlformats.org/drawingml/2006/main" xmlns:r="http://schemas.openxmlformats.org/officeDocument/2006/relationships" xmlns:p="http://schemas.openxmlformats.org/presentationml/2006/main">
  <p:tag name="TIMING" val="|48.9"/>
</p:tagLst>
</file>

<file path=ppt/tags/tag8.xml><?xml version="1.0" encoding="utf-8"?>
<p:tagLst xmlns:a="http://schemas.openxmlformats.org/drawingml/2006/main" xmlns:r="http://schemas.openxmlformats.org/officeDocument/2006/relationships" xmlns:p="http://schemas.openxmlformats.org/presentationml/2006/main">
  <p:tag name="TIMING" val="|48.9"/>
</p:tagLst>
</file>

<file path=ppt/tags/tag9.xml><?xml version="1.0" encoding="utf-8"?>
<p:tagLst xmlns:a="http://schemas.openxmlformats.org/drawingml/2006/main" xmlns:r="http://schemas.openxmlformats.org/officeDocument/2006/relationships" xmlns:p="http://schemas.openxmlformats.org/presentationml/2006/main">
  <p:tag name="TIMING" val="|48.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24978</TotalTime>
  <Words>2165</Words>
  <Application>Microsoft Office PowerPoint</Application>
  <PresentationFormat>On-screen Show (4:3)</PresentationFormat>
  <Paragraphs>275</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Mass spectrometer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cell-cell cummunication by quantitative proteomics</dc:title>
  <dc:creator>Ruijun Tian</dc:creator>
  <cp:lastModifiedBy>Ruijun Tian</cp:lastModifiedBy>
  <cp:revision>1066</cp:revision>
  <cp:lastPrinted>2015-06-04T07:05:18Z</cp:lastPrinted>
  <dcterms:created xsi:type="dcterms:W3CDTF">2006-08-16T00:00:00Z</dcterms:created>
  <dcterms:modified xsi:type="dcterms:W3CDTF">2018-04-24T13:26:28Z</dcterms:modified>
</cp:coreProperties>
</file>